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42"/>
  </p:notesMasterIdLst>
  <p:handoutMasterIdLst>
    <p:handoutMasterId r:id="rId43"/>
  </p:handoutMasterIdLst>
  <p:sldIdLst>
    <p:sldId id="306" r:id="rId5"/>
    <p:sldId id="310" r:id="rId6"/>
    <p:sldId id="308" r:id="rId7"/>
    <p:sldId id="315" r:id="rId8"/>
    <p:sldId id="317" r:id="rId9"/>
    <p:sldId id="350" r:id="rId10"/>
    <p:sldId id="294" r:id="rId11"/>
    <p:sldId id="318" r:id="rId12"/>
    <p:sldId id="320" r:id="rId13"/>
    <p:sldId id="347" r:id="rId14"/>
    <p:sldId id="337" r:id="rId15"/>
    <p:sldId id="321" r:id="rId16"/>
    <p:sldId id="314" r:id="rId17"/>
    <p:sldId id="331" r:id="rId18"/>
    <p:sldId id="332" r:id="rId19"/>
    <p:sldId id="333" r:id="rId20"/>
    <p:sldId id="354" r:id="rId21"/>
    <p:sldId id="352" r:id="rId22"/>
    <p:sldId id="353" r:id="rId23"/>
    <p:sldId id="351" r:id="rId24"/>
    <p:sldId id="338" r:id="rId25"/>
    <p:sldId id="316" r:id="rId26"/>
    <p:sldId id="339" r:id="rId27"/>
    <p:sldId id="340" r:id="rId28"/>
    <p:sldId id="341" r:id="rId29"/>
    <p:sldId id="342" r:id="rId30"/>
    <p:sldId id="326" r:id="rId31"/>
    <p:sldId id="327" r:id="rId32"/>
    <p:sldId id="325" r:id="rId33"/>
    <p:sldId id="329" r:id="rId34"/>
    <p:sldId id="343" r:id="rId35"/>
    <p:sldId id="345" r:id="rId36"/>
    <p:sldId id="348" r:id="rId37"/>
    <p:sldId id="346" r:id="rId38"/>
    <p:sldId id="309" r:id="rId39"/>
    <p:sldId id="304" r:id="rId40"/>
    <p:sldId id="349" r:id="rId41"/>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887" autoAdjust="0"/>
  </p:normalViewPr>
  <p:slideViewPr>
    <p:cSldViewPr snapToGrid="0">
      <p:cViewPr varScale="1">
        <p:scale>
          <a:sx n="73" d="100"/>
          <a:sy n="73" d="100"/>
        </p:scale>
        <p:origin x="1070" y="5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CA70EDB-4B36-4CA5-AB48-4ED7CCB713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EE198DCC-3E8D-4419-B930-82477F012A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F08DB3-0D29-4A43-857F-E099129922D1}" type="datetime1">
              <a:rPr lang="fr-FR" smtClean="0"/>
              <a:t>02/10/2022</a:t>
            </a:fld>
            <a:endParaRPr lang="fr-FR" dirty="0"/>
          </a:p>
        </p:txBody>
      </p:sp>
      <p:sp>
        <p:nvSpPr>
          <p:cNvPr id="4" name="Espace réservé du pied de page 3">
            <a:extLst>
              <a:ext uri="{FF2B5EF4-FFF2-40B4-BE49-F238E27FC236}">
                <a16:creationId xmlns:a16="http://schemas.microsoft.com/office/drawing/2014/main" id="{10811FE1-7A54-4024-AE57-E9290B12C1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8DB134E4-1F26-4974-A60F-F29A4212D5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615F8F-0F47-4F29-9881-7A839B3FAAFF}" type="slidenum">
              <a:rPr lang="fr-FR" smtClean="0"/>
              <a:t>‹N°›</a:t>
            </a:fld>
            <a:endParaRPr lang="fr-FR"/>
          </a:p>
        </p:txBody>
      </p:sp>
    </p:spTree>
    <p:extLst>
      <p:ext uri="{BB962C8B-B14F-4D97-AF65-F5344CB8AC3E}">
        <p14:creationId xmlns:p14="http://schemas.microsoft.com/office/powerpoint/2010/main" val="10035129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42E851-0615-4781-BC0D-A2E801150AE0}" type="datetime1">
              <a:rPr lang="fr-FR" smtClean="0"/>
              <a:pPr/>
              <a:t>02/10/2022</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fr-FR" noProof="0" smtClean="0"/>
              <a:t>‹N°›</a:t>
            </a:fld>
            <a:endParaRPr lang="fr-FR"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a:t>
            </a:fld>
            <a:endParaRPr lang="fr-FR"/>
          </a:p>
        </p:txBody>
      </p:sp>
    </p:spTree>
    <p:extLst>
      <p:ext uri="{BB962C8B-B14F-4D97-AF65-F5344CB8AC3E}">
        <p14:creationId xmlns:p14="http://schemas.microsoft.com/office/powerpoint/2010/main" val="985822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10</a:t>
            </a:fld>
            <a:endParaRPr lang="fr-FR"/>
          </a:p>
        </p:txBody>
      </p:sp>
    </p:spTree>
    <p:extLst>
      <p:ext uri="{BB962C8B-B14F-4D97-AF65-F5344CB8AC3E}">
        <p14:creationId xmlns:p14="http://schemas.microsoft.com/office/powerpoint/2010/main" val="1931213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11</a:t>
            </a:fld>
            <a:endParaRPr lang="fr-FR"/>
          </a:p>
        </p:txBody>
      </p:sp>
    </p:spTree>
    <p:extLst>
      <p:ext uri="{BB962C8B-B14F-4D97-AF65-F5344CB8AC3E}">
        <p14:creationId xmlns:p14="http://schemas.microsoft.com/office/powerpoint/2010/main" val="2082250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12</a:t>
            </a:fld>
            <a:endParaRPr lang="fr-FR"/>
          </a:p>
        </p:txBody>
      </p:sp>
    </p:spTree>
    <p:extLst>
      <p:ext uri="{BB962C8B-B14F-4D97-AF65-F5344CB8AC3E}">
        <p14:creationId xmlns:p14="http://schemas.microsoft.com/office/powerpoint/2010/main" val="4221619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13</a:t>
            </a:fld>
            <a:endParaRPr lang="fr-FR"/>
          </a:p>
        </p:txBody>
      </p:sp>
    </p:spTree>
    <p:extLst>
      <p:ext uri="{BB962C8B-B14F-4D97-AF65-F5344CB8AC3E}">
        <p14:creationId xmlns:p14="http://schemas.microsoft.com/office/powerpoint/2010/main" val="3091418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14</a:t>
            </a:fld>
            <a:endParaRPr lang="fr-FR"/>
          </a:p>
        </p:txBody>
      </p:sp>
    </p:spTree>
    <p:extLst>
      <p:ext uri="{BB962C8B-B14F-4D97-AF65-F5344CB8AC3E}">
        <p14:creationId xmlns:p14="http://schemas.microsoft.com/office/powerpoint/2010/main" val="2387351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15</a:t>
            </a:fld>
            <a:endParaRPr lang="fr-FR"/>
          </a:p>
        </p:txBody>
      </p:sp>
    </p:spTree>
    <p:extLst>
      <p:ext uri="{BB962C8B-B14F-4D97-AF65-F5344CB8AC3E}">
        <p14:creationId xmlns:p14="http://schemas.microsoft.com/office/powerpoint/2010/main" val="3072278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16</a:t>
            </a:fld>
            <a:endParaRPr lang="fr-FR"/>
          </a:p>
        </p:txBody>
      </p:sp>
    </p:spTree>
    <p:extLst>
      <p:ext uri="{BB962C8B-B14F-4D97-AF65-F5344CB8AC3E}">
        <p14:creationId xmlns:p14="http://schemas.microsoft.com/office/powerpoint/2010/main" val="3891012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17</a:t>
            </a:fld>
            <a:endParaRPr lang="fr-FR"/>
          </a:p>
        </p:txBody>
      </p:sp>
    </p:spTree>
    <p:extLst>
      <p:ext uri="{BB962C8B-B14F-4D97-AF65-F5344CB8AC3E}">
        <p14:creationId xmlns:p14="http://schemas.microsoft.com/office/powerpoint/2010/main" val="301825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18</a:t>
            </a:fld>
            <a:endParaRPr lang="fr-FR"/>
          </a:p>
        </p:txBody>
      </p:sp>
    </p:spTree>
    <p:extLst>
      <p:ext uri="{BB962C8B-B14F-4D97-AF65-F5344CB8AC3E}">
        <p14:creationId xmlns:p14="http://schemas.microsoft.com/office/powerpoint/2010/main" val="3559457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19</a:t>
            </a:fld>
            <a:endParaRPr lang="fr-FR"/>
          </a:p>
        </p:txBody>
      </p:sp>
    </p:spTree>
    <p:extLst>
      <p:ext uri="{BB962C8B-B14F-4D97-AF65-F5344CB8AC3E}">
        <p14:creationId xmlns:p14="http://schemas.microsoft.com/office/powerpoint/2010/main" val="2915699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2</a:t>
            </a:fld>
            <a:endParaRPr lang="fr-FR"/>
          </a:p>
        </p:txBody>
      </p:sp>
    </p:spTree>
    <p:extLst>
      <p:ext uri="{BB962C8B-B14F-4D97-AF65-F5344CB8AC3E}">
        <p14:creationId xmlns:p14="http://schemas.microsoft.com/office/powerpoint/2010/main" val="3720667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20</a:t>
            </a:fld>
            <a:endParaRPr lang="fr-FR"/>
          </a:p>
        </p:txBody>
      </p:sp>
    </p:spTree>
    <p:extLst>
      <p:ext uri="{BB962C8B-B14F-4D97-AF65-F5344CB8AC3E}">
        <p14:creationId xmlns:p14="http://schemas.microsoft.com/office/powerpoint/2010/main" val="2196435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21</a:t>
            </a:fld>
            <a:endParaRPr lang="fr-FR"/>
          </a:p>
        </p:txBody>
      </p:sp>
    </p:spTree>
    <p:extLst>
      <p:ext uri="{BB962C8B-B14F-4D97-AF65-F5344CB8AC3E}">
        <p14:creationId xmlns:p14="http://schemas.microsoft.com/office/powerpoint/2010/main" val="3275880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22</a:t>
            </a:fld>
            <a:endParaRPr lang="fr-FR"/>
          </a:p>
        </p:txBody>
      </p:sp>
    </p:spTree>
    <p:extLst>
      <p:ext uri="{BB962C8B-B14F-4D97-AF65-F5344CB8AC3E}">
        <p14:creationId xmlns:p14="http://schemas.microsoft.com/office/powerpoint/2010/main" val="558978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23</a:t>
            </a:fld>
            <a:endParaRPr lang="fr-FR"/>
          </a:p>
        </p:txBody>
      </p:sp>
    </p:spTree>
    <p:extLst>
      <p:ext uri="{BB962C8B-B14F-4D97-AF65-F5344CB8AC3E}">
        <p14:creationId xmlns:p14="http://schemas.microsoft.com/office/powerpoint/2010/main" val="2807595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24</a:t>
            </a:fld>
            <a:endParaRPr lang="fr-FR"/>
          </a:p>
        </p:txBody>
      </p:sp>
    </p:spTree>
    <p:extLst>
      <p:ext uri="{BB962C8B-B14F-4D97-AF65-F5344CB8AC3E}">
        <p14:creationId xmlns:p14="http://schemas.microsoft.com/office/powerpoint/2010/main" val="79883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27</a:t>
            </a:fld>
            <a:endParaRPr lang="fr-FR"/>
          </a:p>
        </p:txBody>
      </p:sp>
    </p:spTree>
    <p:extLst>
      <p:ext uri="{BB962C8B-B14F-4D97-AF65-F5344CB8AC3E}">
        <p14:creationId xmlns:p14="http://schemas.microsoft.com/office/powerpoint/2010/main" val="2415656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28</a:t>
            </a:fld>
            <a:endParaRPr lang="fr-FR"/>
          </a:p>
        </p:txBody>
      </p:sp>
    </p:spTree>
    <p:extLst>
      <p:ext uri="{BB962C8B-B14F-4D97-AF65-F5344CB8AC3E}">
        <p14:creationId xmlns:p14="http://schemas.microsoft.com/office/powerpoint/2010/main" val="1545051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29</a:t>
            </a:fld>
            <a:endParaRPr lang="fr-FR"/>
          </a:p>
        </p:txBody>
      </p:sp>
    </p:spTree>
    <p:extLst>
      <p:ext uri="{BB962C8B-B14F-4D97-AF65-F5344CB8AC3E}">
        <p14:creationId xmlns:p14="http://schemas.microsoft.com/office/powerpoint/2010/main" val="229201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30</a:t>
            </a:fld>
            <a:endParaRPr lang="fr-FR"/>
          </a:p>
        </p:txBody>
      </p:sp>
    </p:spTree>
    <p:extLst>
      <p:ext uri="{BB962C8B-B14F-4D97-AF65-F5344CB8AC3E}">
        <p14:creationId xmlns:p14="http://schemas.microsoft.com/office/powerpoint/2010/main" val="30381441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31</a:t>
            </a:fld>
            <a:endParaRPr lang="fr-FR"/>
          </a:p>
        </p:txBody>
      </p:sp>
    </p:spTree>
    <p:extLst>
      <p:ext uri="{BB962C8B-B14F-4D97-AF65-F5344CB8AC3E}">
        <p14:creationId xmlns:p14="http://schemas.microsoft.com/office/powerpoint/2010/main" val="2600052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3</a:t>
            </a:fld>
            <a:endParaRPr lang="fr-FR"/>
          </a:p>
        </p:txBody>
      </p:sp>
    </p:spTree>
    <p:extLst>
      <p:ext uri="{BB962C8B-B14F-4D97-AF65-F5344CB8AC3E}">
        <p14:creationId xmlns:p14="http://schemas.microsoft.com/office/powerpoint/2010/main" val="341833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32</a:t>
            </a:fld>
            <a:endParaRPr lang="fr-FR"/>
          </a:p>
        </p:txBody>
      </p:sp>
    </p:spTree>
    <p:extLst>
      <p:ext uri="{BB962C8B-B14F-4D97-AF65-F5344CB8AC3E}">
        <p14:creationId xmlns:p14="http://schemas.microsoft.com/office/powerpoint/2010/main" val="881465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33</a:t>
            </a:fld>
            <a:endParaRPr lang="fr-FR"/>
          </a:p>
        </p:txBody>
      </p:sp>
    </p:spTree>
    <p:extLst>
      <p:ext uri="{BB962C8B-B14F-4D97-AF65-F5344CB8AC3E}">
        <p14:creationId xmlns:p14="http://schemas.microsoft.com/office/powerpoint/2010/main" val="10373380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34</a:t>
            </a:fld>
            <a:endParaRPr lang="fr-FR"/>
          </a:p>
        </p:txBody>
      </p:sp>
    </p:spTree>
    <p:extLst>
      <p:ext uri="{BB962C8B-B14F-4D97-AF65-F5344CB8AC3E}">
        <p14:creationId xmlns:p14="http://schemas.microsoft.com/office/powerpoint/2010/main" val="3327558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35</a:t>
            </a:fld>
            <a:endParaRPr lang="fr-FR"/>
          </a:p>
        </p:txBody>
      </p:sp>
    </p:spTree>
    <p:extLst>
      <p:ext uri="{BB962C8B-B14F-4D97-AF65-F5344CB8AC3E}">
        <p14:creationId xmlns:p14="http://schemas.microsoft.com/office/powerpoint/2010/main" val="12422898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36</a:t>
            </a:fld>
            <a:endParaRPr lang="fr-FR"/>
          </a:p>
        </p:txBody>
      </p:sp>
    </p:spTree>
    <p:extLst>
      <p:ext uri="{BB962C8B-B14F-4D97-AF65-F5344CB8AC3E}">
        <p14:creationId xmlns:p14="http://schemas.microsoft.com/office/powerpoint/2010/main" val="4081910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37</a:t>
            </a:fld>
            <a:endParaRPr lang="fr-FR"/>
          </a:p>
        </p:txBody>
      </p:sp>
    </p:spTree>
    <p:extLst>
      <p:ext uri="{BB962C8B-B14F-4D97-AF65-F5344CB8AC3E}">
        <p14:creationId xmlns:p14="http://schemas.microsoft.com/office/powerpoint/2010/main" val="273825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4</a:t>
            </a:fld>
            <a:endParaRPr lang="fr-FR"/>
          </a:p>
        </p:txBody>
      </p:sp>
    </p:spTree>
    <p:extLst>
      <p:ext uri="{BB962C8B-B14F-4D97-AF65-F5344CB8AC3E}">
        <p14:creationId xmlns:p14="http://schemas.microsoft.com/office/powerpoint/2010/main" val="2000376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5</a:t>
            </a:fld>
            <a:endParaRPr lang="fr-FR"/>
          </a:p>
        </p:txBody>
      </p:sp>
    </p:spTree>
    <p:extLst>
      <p:ext uri="{BB962C8B-B14F-4D97-AF65-F5344CB8AC3E}">
        <p14:creationId xmlns:p14="http://schemas.microsoft.com/office/powerpoint/2010/main" val="2070998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6</a:t>
            </a:fld>
            <a:endParaRPr lang="fr-FR"/>
          </a:p>
        </p:txBody>
      </p:sp>
    </p:spTree>
    <p:extLst>
      <p:ext uri="{BB962C8B-B14F-4D97-AF65-F5344CB8AC3E}">
        <p14:creationId xmlns:p14="http://schemas.microsoft.com/office/powerpoint/2010/main" val="434770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7</a:t>
            </a:fld>
            <a:endParaRPr lang="fr-FR"/>
          </a:p>
        </p:txBody>
      </p:sp>
    </p:spTree>
    <p:extLst>
      <p:ext uri="{BB962C8B-B14F-4D97-AF65-F5344CB8AC3E}">
        <p14:creationId xmlns:p14="http://schemas.microsoft.com/office/powerpoint/2010/main" val="1303139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8</a:t>
            </a:fld>
            <a:endParaRPr lang="fr-FR"/>
          </a:p>
        </p:txBody>
      </p:sp>
    </p:spTree>
    <p:extLst>
      <p:ext uri="{BB962C8B-B14F-4D97-AF65-F5344CB8AC3E}">
        <p14:creationId xmlns:p14="http://schemas.microsoft.com/office/powerpoint/2010/main" val="4227817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9</a:t>
            </a:fld>
            <a:endParaRPr lang="fr-FR"/>
          </a:p>
        </p:txBody>
      </p:sp>
    </p:spTree>
    <p:extLst>
      <p:ext uri="{BB962C8B-B14F-4D97-AF65-F5344CB8AC3E}">
        <p14:creationId xmlns:p14="http://schemas.microsoft.com/office/powerpoint/2010/main" val="2337290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cxnSp>
        <p:nvCxnSpPr>
          <p:cNvPr id="11" name="Connecteur droit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0" name="Connecteur droit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sme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
        <p:nvSpPr>
          <p:cNvPr id="14" name="Graphisme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fr-FR" noProof="0"/>
          </a:p>
        </p:txBody>
      </p:sp>
      <p:sp>
        <p:nvSpPr>
          <p:cNvPr id="16" name="Graphisme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p:txBody>
      </p:sp>
      <p:sp>
        <p:nvSpPr>
          <p:cNvPr id="5" name="Espace réservé du texte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p:txBody>
      </p:sp>
      <p:cxnSp>
        <p:nvCxnSpPr>
          <p:cNvPr id="10" name="Connecteur droit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sme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
        <p:nvSpPr>
          <p:cNvPr id="14" name="Graphisme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fr-FR" noProof="0"/>
          </a:p>
        </p:txBody>
      </p:sp>
      <p:sp>
        <p:nvSpPr>
          <p:cNvPr id="16" name="Graphisme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
        <p:nvSpPr>
          <p:cNvPr id="15" name="Espace réservé du texte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7" name="Espace réservé du contenu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fr-FR" noProof="0"/>
              <a:t>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5" name="Espace réservé du pied de page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fr-FR" noProof="0" smtClean="0"/>
              <a:pPr rtl="0"/>
              <a:t>‹N°›</a:t>
            </a:fld>
            <a:endParaRPr lang="fr-FR" noProof="0"/>
          </a:p>
        </p:txBody>
      </p:sp>
      <p:cxnSp>
        <p:nvCxnSpPr>
          <p:cNvPr id="7" name="Connecteur droit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Espace réservé d’imag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fr-FR" noProof="0"/>
              <a:t>Cliquez sur l'icône pour ajouter une image</a:t>
            </a:r>
          </a:p>
        </p:txBody>
      </p:sp>
      <p:sp>
        <p:nvSpPr>
          <p:cNvPr id="10" name="Espace réservé d’image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fr-FR" noProof="0"/>
              <a:t>Cliquez sur l'icône pour ajouter une image</a:t>
            </a:r>
          </a:p>
        </p:txBody>
      </p:sp>
      <p:sp>
        <p:nvSpPr>
          <p:cNvPr id="11" name="Espace réservé d’image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re uniquement">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Espace réservé d’image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32" name="Espace réservé d’image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31" name="Espace réservé d’image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30" name="Espace réservé d’image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fr-FR" noProof="0"/>
              <a:t>Modifiez le style du titre</a:t>
            </a:r>
          </a:p>
        </p:txBody>
      </p:sp>
      <p:sp>
        <p:nvSpPr>
          <p:cNvPr id="3" name="Espace réservé de la date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fr-FR" noProof="0"/>
              <a:t>03/09/20XX</a:t>
            </a:r>
          </a:p>
        </p:txBody>
      </p:sp>
      <p:sp>
        <p:nvSpPr>
          <p:cNvPr id="4" name="Espace réservé du pied de page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fr-FR" noProof="0" smtClean="0"/>
              <a:pPr rtl="0"/>
              <a:t>‹N°›</a:t>
            </a:fld>
            <a:endParaRPr lang="fr-FR" noProof="0"/>
          </a:p>
        </p:txBody>
      </p:sp>
      <p:sp>
        <p:nvSpPr>
          <p:cNvPr id="8" name="Graphisme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fr-FR" noProof="0"/>
          </a:p>
        </p:txBody>
      </p:sp>
      <p:sp>
        <p:nvSpPr>
          <p:cNvPr id="10" name="Graphisme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
        <p:nvSpPr>
          <p:cNvPr id="12" name="Graphisme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cxnSp>
        <p:nvCxnSpPr>
          <p:cNvPr id="14" name="Connecteur droit 13">
            <a:extLst>
              <a:ext uri="{FF2B5EF4-FFF2-40B4-BE49-F238E27FC236}">
                <a16:creationId xmlns:a16="http://schemas.microsoft.com/office/drawing/2014/main" id="{13AE7F8D-AE68-4A83-BAB5-3A97D473CE3C}"/>
              </a:ext>
            </a:extLst>
          </p:cNvPr>
          <p:cNvCxnSpPr>
            <a:cxnSpLocks/>
          </p:cNvCxnSpPr>
          <p:nvPr userDrawn="1"/>
        </p:nvCxnSpPr>
        <p:spPr>
          <a:xfrm>
            <a:off x="856114" y="3577174"/>
            <a:ext cx="0" cy="32760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1"/>
                </a:solidFill>
              </a:defRPr>
            </a:lvl1pPr>
          </a:lstStyle>
          <a:p>
            <a:pPr lvl="0" rtl="0"/>
            <a:r>
              <a:rPr lang="fr-FR" noProof="0"/>
              <a:t>Modifiez les styles du texte</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fr-FR" noProof="0"/>
              <a:t>Modifiez le style du titre</a:t>
            </a:r>
          </a:p>
        </p:txBody>
      </p:sp>
      <p:sp>
        <p:nvSpPr>
          <p:cNvPr id="3" name="Espace réservé de la date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fr-FR" noProof="0"/>
              <a:t>03/09/20XX</a:t>
            </a:r>
          </a:p>
        </p:txBody>
      </p:sp>
      <p:sp>
        <p:nvSpPr>
          <p:cNvPr id="4" name="Espace réservé du pied de page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6" name="Connecteur droit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fr-FR" noProof="0"/>
              <a:t>03/09/20XX</a:t>
            </a:r>
          </a:p>
        </p:txBody>
      </p:sp>
      <p:sp>
        <p:nvSpPr>
          <p:cNvPr id="3" name="Espace réservé du pied de page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fr-FR" noProof="0"/>
              <a:t>Titre de la présentation</a:t>
            </a:r>
          </a:p>
        </p:txBody>
      </p:sp>
      <p:sp>
        <p:nvSpPr>
          <p:cNvPr id="4" name="Espace réservé du numéro de diapositive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5" name="Connecteur droit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4EF71768-C3FA-49EF-99EF-06E6C3B2846F}"/>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fr-FR" noProof="0"/>
              <a:t>03/09/20XX</a:t>
            </a:r>
          </a:p>
        </p:txBody>
      </p:sp>
      <p:sp>
        <p:nvSpPr>
          <p:cNvPr id="6" name="Espace réservé du pied de page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8" name="Connecteur droit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image 2">
            <a:extLst>
              <a:ext uri="{FF2B5EF4-FFF2-40B4-BE49-F238E27FC236}">
                <a16:creationId xmlns:a16="http://schemas.microsoft.com/office/drawing/2014/main" id="{C55ED73B-8413-478D-80D7-B78B69763B69}"/>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fr-FR" noProof="0"/>
              <a:t>03/09/20XX</a:t>
            </a:r>
          </a:p>
        </p:txBody>
      </p:sp>
      <p:sp>
        <p:nvSpPr>
          <p:cNvPr id="6" name="Espace réservé du pied de page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8" name="Connecteur droit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e de titre 2">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cxnSp>
        <p:nvCxnSpPr>
          <p:cNvPr id="9" name="Connecteur droit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sme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sp>
        <p:nvSpPr>
          <p:cNvPr id="21" name="Graphisme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fr-FR" noProof="0"/>
          </a:p>
        </p:txBody>
      </p:sp>
      <p:sp>
        <p:nvSpPr>
          <p:cNvPr id="23" name="Graphisme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re uniquement">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Espace réservé d’image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fr-FR" noProof="0"/>
              <a:t>Titre</a:t>
            </a:r>
          </a:p>
        </p:txBody>
      </p:sp>
      <p:sp>
        <p:nvSpPr>
          <p:cNvPr id="3" name="Espace réservé de la date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fr-FR" noProof="0"/>
              <a:t>03/09/20XX</a:t>
            </a:r>
          </a:p>
        </p:txBody>
      </p:sp>
      <p:sp>
        <p:nvSpPr>
          <p:cNvPr id="4" name="Espace réservé du pied de page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fr-FR" noProof="0" smtClean="0"/>
              <a:pPr rtl="0"/>
              <a:t>‹N°›</a:t>
            </a:fld>
            <a:endParaRPr lang="fr-FR" noProof="0"/>
          </a:p>
        </p:txBody>
      </p:sp>
      <p:cxnSp>
        <p:nvCxnSpPr>
          <p:cNvPr id="14" name="Connecteur droit 13">
            <a:extLst>
              <a:ext uri="{FF2B5EF4-FFF2-40B4-BE49-F238E27FC236}">
                <a16:creationId xmlns:a16="http://schemas.microsoft.com/office/drawing/2014/main" id="{13AE7F8D-AE68-4A83-BAB5-3A97D473CE3C}"/>
              </a:ext>
            </a:extLst>
          </p:cNvPr>
          <p:cNvCxnSpPr>
            <a:cxnSpLocks/>
          </p:cNvCxnSpPr>
          <p:nvPr userDrawn="1"/>
        </p:nvCxnSpPr>
        <p:spPr>
          <a:xfrm>
            <a:off x="856114" y="3568936"/>
            <a:ext cx="0" cy="32760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1"/>
                </a:solidFill>
              </a:defRPr>
            </a:lvl1pPr>
          </a:lstStyle>
          <a:p>
            <a:pPr lvl="0" rtl="0"/>
            <a:r>
              <a:rPr lang="fr-FR" noProof="0"/>
              <a:t>Modifiez les styles du texte</a:t>
            </a:r>
          </a:p>
        </p:txBody>
      </p:sp>
      <p:sp>
        <p:nvSpPr>
          <p:cNvPr id="11" name="Graphisme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sp>
        <p:nvSpPr>
          <p:cNvPr id="13" name="Graphisme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fr-FR" noProof="0"/>
          </a:p>
        </p:txBody>
      </p:sp>
      <p:sp>
        <p:nvSpPr>
          <p:cNvPr id="17" name="Graphisme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5" name="Espace réservé d’image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p:txBody>
      </p:sp>
      <p:sp>
        <p:nvSpPr>
          <p:cNvPr id="4" name="Espace réservé de la date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fr-FR" noProof="0"/>
              <a:t>03/09/20XX</a:t>
            </a:r>
          </a:p>
        </p:txBody>
      </p:sp>
      <p:sp>
        <p:nvSpPr>
          <p:cNvPr id="5" name="Espace réservé du pied de page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fr-FR" noProof="0" smtClean="0"/>
              <a:pPr rtl="0"/>
              <a:t>‹N°›</a:t>
            </a:fld>
            <a:endParaRPr lang="fr-FR" noProof="0"/>
          </a:p>
        </p:txBody>
      </p:sp>
      <p:cxnSp>
        <p:nvCxnSpPr>
          <p:cNvPr id="9" name="Connecteur droit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sme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
        <p:nvSpPr>
          <p:cNvPr id="19" name="Graphisme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En-tête de section">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Graphisme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sp>
        <p:nvSpPr>
          <p:cNvPr id="5" name="Graphisme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fr-FR" noProof="0"/>
          </a:p>
        </p:txBody>
      </p:sp>
      <p:sp>
        <p:nvSpPr>
          <p:cNvPr id="6" name="Graphisme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
        <p:nvSpPr>
          <p:cNvPr id="7" name="Graphisme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fr-FR" noProof="0"/>
          </a:p>
        </p:txBody>
      </p:sp>
      <p:sp>
        <p:nvSpPr>
          <p:cNvPr id="11" name="Graphisme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fr-FR" noProof="0"/>
          </a:p>
        </p:txBody>
      </p:sp>
      <p:sp>
        <p:nvSpPr>
          <p:cNvPr id="13" name="Graphisme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628CABF8-19D8-4F3C-994F-4D35EC7A2C3E}"/>
              </a:ext>
            </a:extLst>
          </p:cNvPr>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numéro de diapositiv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7" name="Connecteur droit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Modifier le style du sous-titre du masque</a:t>
            </a:r>
          </a:p>
        </p:txBody>
      </p:sp>
      <p:sp>
        <p:nvSpPr>
          <p:cNvPr id="5" name="Espace réservé du pied de page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fr-FR" noProof="0"/>
              <a:t>Titre de la présentation</a:t>
            </a:r>
          </a:p>
        </p:txBody>
      </p:sp>
      <p:sp>
        <p:nvSpPr>
          <p:cNvPr id="6" name="Espace réservé au numéro de diapositive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fr-FR" noProof="0" smtClean="0"/>
              <a:pPr rtl="0"/>
              <a:t>‹N°›</a:t>
            </a:fld>
            <a:endParaRPr lang="fr-FR" noProof="0"/>
          </a:p>
        </p:txBody>
      </p:sp>
      <p:cxnSp>
        <p:nvCxnSpPr>
          <p:cNvPr id="7" name="Connecteur droit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Espace réservé d’imag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re et contenu">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fr-FR" noProof="0"/>
              <a:t>Titre</a:t>
            </a:r>
          </a:p>
        </p:txBody>
      </p:sp>
      <p:sp>
        <p:nvSpPr>
          <p:cNvPr id="3" name="Espace réservé du contenu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fr-FR" noProof="0"/>
              <a:t>03/09/20XX</a:t>
            </a:r>
          </a:p>
        </p:txBody>
      </p:sp>
      <p:sp>
        <p:nvSpPr>
          <p:cNvPr id="5" name="Espace réservé du pied de page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fr-FR" noProof="0" smtClean="0"/>
              <a:pPr rtl="0"/>
              <a:t>‹N°›</a:t>
            </a:fld>
            <a:endParaRPr lang="fr-FR" noProof="0"/>
          </a:p>
        </p:txBody>
      </p:sp>
      <p:sp>
        <p:nvSpPr>
          <p:cNvPr id="9" name="Graphisme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fr-FR" noProof="0"/>
          </a:p>
        </p:txBody>
      </p:sp>
      <p:sp>
        <p:nvSpPr>
          <p:cNvPr id="11" name="Graphisme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fr-FR" noProof="0"/>
              <a:t>Modifiez le style du titre</a:t>
            </a:r>
          </a:p>
        </p:txBody>
      </p:sp>
      <p:sp>
        <p:nvSpPr>
          <p:cNvPr id="3" name="Espace réservé du contenu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8" name="Connecteur droit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sme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
        <p:nvSpPr>
          <p:cNvPr id="12" name="Graphisme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fr-FR" noProof="0"/>
          </a:p>
        </p:txBody>
      </p:sp>
      <p:sp>
        <p:nvSpPr>
          <p:cNvPr id="14" name="Graphisme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fr-FR" noProof="0"/>
              <a:t>03/09/20XX</a:t>
            </a:r>
          </a:p>
        </p:txBody>
      </p:sp>
      <p:sp>
        <p:nvSpPr>
          <p:cNvPr id="5" name="Espace réservé du pied de page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fr-FR" noProof="0" smtClean="0"/>
              <a:t>‹N°›</a:t>
            </a:fld>
            <a:endParaRPr lang="fr-FR"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hyperlink" Target="https://market.oceanprotocol.com/asset/did:op:bca6f2c5ccb7d2af6527b194d6fd6792c76e81cedacebb00d16b8cd66f73b7dc"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Demoniarc/data-challenge-2.git"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A9968B-2619-4F71-AB00-4C493E120805}"/>
              </a:ext>
            </a:extLst>
          </p:cNvPr>
          <p:cNvSpPr>
            <a:spLocks noGrp="1"/>
          </p:cNvSpPr>
          <p:nvPr>
            <p:ph type="ctrTitle"/>
          </p:nvPr>
        </p:nvSpPr>
        <p:spPr>
          <a:xfrm>
            <a:off x="205417" y="4288590"/>
            <a:ext cx="5546346" cy="886968"/>
          </a:xfrm>
        </p:spPr>
        <p:txBody>
          <a:bodyPr rtlCol="0" anchor="b">
            <a:normAutofit fontScale="90000"/>
          </a:bodyPr>
          <a:lstStyle/>
          <a:p>
            <a:pPr algn="ctr" rtl="0"/>
            <a:r>
              <a:rPr lang="fr-FR" spc="400" dirty="0">
                <a:solidFill>
                  <a:schemeClr val="bg1"/>
                </a:solidFill>
              </a:rPr>
              <a:t>Data Challenge </a:t>
            </a:r>
            <a:r>
              <a:rPr lang="fr-FR" sz="2000" spc="400" dirty="0">
                <a:solidFill>
                  <a:schemeClr val="bg1"/>
                </a:solidFill>
              </a:rPr>
              <a:t>Phase 2</a:t>
            </a:r>
            <a:endParaRPr lang="fr-FR" sz="2000" dirty="0">
              <a:solidFill>
                <a:schemeClr val="bg1"/>
              </a:solidFill>
            </a:endParaRPr>
          </a:p>
        </p:txBody>
      </p:sp>
      <p:sp>
        <p:nvSpPr>
          <p:cNvPr id="28" name="Footer Placeholder 3">
            <a:extLst>
              <a:ext uri="{FF2B5EF4-FFF2-40B4-BE49-F238E27FC236}">
                <a16:creationId xmlns:a16="http://schemas.microsoft.com/office/drawing/2014/main" id="{286ECD0A-A399-F0F7-1100-88EAE26B1642}"/>
              </a:ext>
            </a:extLst>
          </p:cNvPr>
          <p:cNvSpPr>
            <a:spLocks noGrp="1"/>
          </p:cNvSpPr>
          <p:nvPr>
            <p:ph type="ftr" sz="quarter" idx="11"/>
          </p:nvPr>
        </p:nvSpPr>
        <p:spPr>
          <a:xfrm rot="16200000">
            <a:off x="9811512" y="1591056"/>
            <a:ext cx="3547872" cy="365125"/>
          </a:xfrm>
        </p:spPr>
        <p:txBody>
          <a:bodyPr/>
          <a:lstStyle/>
          <a:p>
            <a:pPr rtl="0">
              <a:spcAft>
                <a:spcPts val="600"/>
              </a:spcAft>
            </a:pPr>
            <a:r>
              <a:rPr lang="fr-FR" noProof="0" dirty="0"/>
              <a:t>2022</a:t>
            </a:r>
          </a:p>
        </p:txBody>
      </p:sp>
      <p:sp>
        <p:nvSpPr>
          <p:cNvPr id="30" name="Slide Number Placeholder 4">
            <a:extLst>
              <a:ext uri="{FF2B5EF4-FFF2-40B4-BE49-F238E27FC236}">
                <a16:creationId xmlns:a16="http://schemas.microsoft.com/office/drawing/2014/main" id="{E130CBC9-9D08-BC32-CD4E-A979CD389D2F}"/>
              </a:ext>
            </a:extLst>
          </p:cNvPr>
          <p:cNvSpPr>
            <a:spLocks noGrp="1"/>
          </p:cNvSpPr>
          <p:nvPr>
            <p:ph type="sldNum" sz="quarter" idx="12"/>
          </p:nvPr>
        </p:nvSpPr>
        <p:spPr>
          <a:xfrm>
            <a:off x="8610600" y="6356350"/>
            <a:ext cx="2743200" cy="365125"/>
          </a:xfrm>
        </p:spPr>
        <p:txBody>
          <a:bodyPr/>
          <a:lstStyle/>
          <a:p>
            <a:pPr rtl="0">
              <a:spcAft>
                <a:spcPts val="600"/>
              </a:spcAft>
            </a:pPr>
            <a:fld id="{D8DA9DAA-006C-4F4B-980E-E3DF019B24E2}" type="slidenum">
              <a:rPr lang="fr-FR" noProof="0" smtClean="0"/>
              <a:pPr rtl="0">
                <a:spcAft>
                  <a:spcPts val="600"/>
                </a:spcAft>
              </a:pPr>
              <a:t>1</a:t>
            </a:fld>
            <a:endParaRPr lang="fr-FR" noProof="0"/>
          </a:p>
        </p:txBody>
      </p:sp>
      <p:pic>
        <p:nvPicPr>
          <p:cNvPr id="7" name="Image 6">
            <a:extLst>
              <a:ext uri="{FF2B5EF4-FFF2-40B4-BE49-F238E27FC236}">
                <a16:creationId xmlns:a16="http://schemas.microsoft.com/office/drawing/2014/main" id="{DC54433C-ECD5-FA55-9CBC-3F7D2CA4F79F}"/>
              </a:ext>
            </a:extLst>
          </p:cNvPr>
          <p:cNvPicPr>
            <a:picLocks noChangeAspect="1"/>
          </p:cNvPicPr>
          <p:nvPr/>
        </p:nvPicPr>
        <p:blipFill>
          <a:blip r:embed="rId3"/>
          <a:stretch>
            <a:fillRect/>
          </a:stretch>
        </p:blipFill>
        <p:spPr>
          <a:xfrm>
            <a:off x="423989" y="324612"/>
            <a:ext cx="2187131" cy="2244799"/>
          </a:xfrm>
          <a:prstGeom prst="rect">
            <a:avLst/>
          </a:prstGeom>
          <a:noFill/>
        </p:spPr>
      </p:pic>
      <p:pic>
        <p:nvPicPr>
          <p:cNvPr id="23" name="Image 22">
            <a:extLst>
              <a:ext uri="{FF2B5EF4-FFF2-40B4-BE49-F238E27FC236}">
                <a16:creationId xmlns:a16="http://schemas.microsoft.com/office/drawing/2014/main" id="{F8D6D156-BA0D-8BE1-3B4B-54F807F4F286}"/>
              </a:ext>
            </a:extLst>
          </p:cNvPr>
          <p:cNvPicPr>
            <a:picLocks noChangeAspect="1"/>
          </p:cNvPicPr>
          <p:nvPr/>
        </p:nvPicPr>
        <p:blipFill>
          <a:blip r:embed="rId4"/>
          <a:stretch>
            <a:fillRect/>
          </a:stretch>
        </p:blipFill>
        <p:spPr>
          <a:xfrm>
            <a:off x="2963672" y="152400"/>
            <a:ext cx="2631948" cy="2631948"/>
          </a:xfrm>
          <a:prstGeom prst="rect">
            <a:avLst/>
          </a:prstGeom>
          <a:noFill/>
        </p:spPr>
      </p:pic>
      <p:sp>
        <p:nvSpPr>
          <p:cNvPr id="33" name="Titre 1">
            <a:extLst>
              <a:ext uri="{FF2B5EF4-FFF2-40B4-BE49-F238E27FC236}">
                <a16:creationId xmlns:a16="http://schemas.microsoft.com/office/drawing/2014/main" id="{AA202128-3DC8-21C1-1194-4D6139F001DC}"/>
              </a:ext>
            </a:extLst>
          </p:cNvPr>
          <p:cNvSpPr txBox="1">
            <a:spLocks/>
          </p:cNvSpPr>
          <p:nvPr/>
        </p:nvSpPr>
        <p:spPr>
          <a:xfrm>
            <a:off x="5879401" y="749173"/>
            <a:ext cx="5546346" cy="8869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b="0" i="0" kern="1200" cap="none" baseline="0">
                <a:solidFill>
                  <a:schemeClr val="tx1"/>
                </a:solidFill>
                <a:latin typeface="+mj-lt"/>
                <a:ea typeface="+mj-ea"/>
                <a:cs typeface="+mj-cs"/>
              </a:defRPr>
            </a:lvl1pPr>
          </a:lstStyle>
          <a:p>
            <a:pPr algn="ctr"/>
            <a:r>
              <a:rPr lang="en-US" sz="2800" dirty="0"/>
              <a:t>Prediction of soybean crop yields in Madhya Pradesh using machine learning</a:t>
            </a:r>
          </a:p>
        </p:txBody>
      </p:sp>
      <p:pic>
        <p:nvPicPr>
          <p:cNvPr id="35" name="Image 34" descr="Une image contenant ciel, herbe, extérieur, vert&#10;&#10;Description générée automatiquement">
            <a:extLst>
              <a:ext uri="{FF2B5EF4-FFF2-40B4-BE49-F238E27FC236}">
                <a16:creationId xmlns:a16="http://schemas.microsoft.com/office/drawing/2014/main" id="{19549ED7-233B-59E8-5916-4C6DEC65560F}"/>
              </a:ext>
            </a:extLst>
          </p:cNvPr>
          <p:cNvPicPr>
            <a:picLocks noChangeAspect="1"/>
          </p:cNvPicPr>
          <p:nvPr/>
        </p:nvPicPr>
        <p:blipFill>
          <a:blip r:embed="rId5"/>
          <a:stretch>
            <a:fillRect/>
          </a:stretch>
        </p:blipFill>
        <p:spPr>
          <a:xfrm>
            <a:off x="6258841" y="2569411"/>
            <a:ext cx="5016406" cy="3372612"/>
          </a:xfrm>
          <a:prstGeom prst="rect">
            <a:avLst/>
          </a:prstGeom>
          <a:ln>
            <a:noFill/>
          </a:ln>
          <a:effectLst>
            <a:softEdge rad="112500"/>
          </a:effectLst>
        </p:spPr>
      </p:pic>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3200" dirty="0" err="1"/>
              <a:t>Feature</a:t>
            </a:r>
            <a:r>
              <a:rPr lang="fr-FR" sz="3200" dirty="0"/>
              <a:t> </a:t>
            </a:r>
            <a:r>
              <a:rPr lang="fr-FR" sz="3200" dirty="0" err="1"/>
              <a:t>selection</a:t>
            </a:r>
            <a:r>
              <a:rPr lang="fr-FR" sz="3200" dirty="0"/>
              <a:t> : Advanced </a:t>
            </a:r>
            <a:r>
              <a:rPr lang="fr-FR" sz="3200" dirty="0" err="1"/>
              <a:t>method</a:t>
            </a:r>
            <a:r>
              <a:rPr lang="fr-FR" sz="3200" dirty="0"/>
              <a:t> (Variance </a:t>
            </a:r>
            <a:r>
              <a:rPr lang="fr-FR" sz="3200" dirty="0" err="1"/>
              <a:t>threshold</a:t>
            </a:r>
            <a:r>
              <a:rPr lang="fr-FR" sz="3200" dirty="0"/>
              <a:t>) </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10</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p:txBody>
          <a:bodyPr>
            <a:normAutofit/>
          </a:bodyPr>
          <a:lstStyle/>
          <a:p>
            <a:pPr marL="0" indent="0">
              <a:buNone/>
            </a:pPr>
            <a:r>
              <a:rPr lang="fr-FR" dirty="0"/>
              <a:t>Code :</a:t>
            </a:r>
          </a:p>
          <a:p>
            <a:pPr marL="0" indent="0">
              <a:buNone/>
            </a:pPr>
            <a:endParaRPr lang="fr-FR" dirty="0"/>
          </a:p>
          <a:p>
            <a:pPr marL="0" indent="0">
              <a:buNone/>
            </a:pPr>
            <a:r>
              <a:rPr lang="fr-FR" dirty="0"/>
              <a:t>Output :</a:t>
            </a:r>
          </a:p>
          <a:p>
            <a:pPr marL="0" indent="0">
              <a:buNone/>
            </a:pPr>
            <a:endParaRPr lang="fr-FR" dirty="0"/>
          </a:p>
          <a:p>
            <a:pPr marL="0" indent="0">
              <a:buNone/>
            </a:pPr>
            <a:endParaRPr lang="fr-FR" dirty="0"/>
          </a:p>
          <a:p>
            <a:pPr marL="0" indent="0">
              <a:buNone/>
            </a:pPr>
            <a:r>
              <a:rPr lang="fr-FR" dirty="0" err="1"/>
              <a:t>Features</a:t>
            </a:r>
            <a:r>
              <a:rPr lang="fr-FR" dirty="0"/>
              <a:t> </a:t>
            </a:r>
            <a:r>
              <a:rPr lang="fr-FR" dirty="0" err="1"/>
              <a:t>selected</a:t>
            </a:r>
            <a:r>
              <a:rPr lang="fr-FR" dirty="0"/>
              <a:t> by the variance </a:t>
            </a:r>
            <a:r>
              <a:rPr lang="fr-FR" dirty="0" err="1"/>
              <a:t>threshold</a:t>
            </a:r>
            <a:r>
              <a:rPr lang="fr-FR" dirty="0"/>
              <a:t> : </a:t>
            </a:r>
            <a:r>
              <a:rPr lang="fr-FR" sz="1600" dirty="0"/>
              <a:t>ET_JUL, ET_AUG, ET_SEP, ET_OCT, ET_NOV, LST_JUL, RF_JUL, RF_AUG, RF_SEP</a:t>
            </a:r>
            <a:endParaRPr lang="fr-FR" dirty="0"/>
          </a:p>
          <a:p>
            <a:pPr marL="0" indent="0">
              <a:buNone/>
            </a:pPr>
            <a:endParaRPr lang="fr-FR" dirty="0"/>
          </a:p>
        </p:txBody>
      </p:sp>
      <p:pic>
        <p:nvPicPr>
          <p:cNvPr id="6" name="Image 5">
            <a:extLst>
              <a:ext uri="{FF2B5EF4-FFF2-40B4-BE49-F238E27FC236}">
                <a16:creationId xmlns:a16="http://schemas.microsoft.com/office/drawing/2014/main" id="{3FFD65C4-A6D6-D721-C890-CF7B79F869B7}"/>
              </a:ext>
            </a:extLst>
          </p:cNvPr>
          <p:cNvPicPr>
            <a:picLocks noChangeAspect="1"/>
          </p:cNvPicPr>
          <p:nvPr/>
        </p:nvPicPr>
        <p:blipFill>
          <a:blip r:embed="rId3"/>
          <a:stretch>
            <a:fillRect/>
          </a:stretch>
        </p:blipFill>
        <p:spPr>
          <a:xfrm>
            <a:off x="2351951" y="3016251"/>
            <a:ext cx="5543550" cy="695325"/>
          </a:xfrm>
          <a:prstGeom prst="rect">
            <a:avLst/>
          </a:prstGeom>
        </p:spPr>
      </p:pic>
      <p:pic>
        <p:nvPicPr>
          <p:cNvPr id="10" name="Image 9">
            <a:extLst>
              <a:ext uri="{FF2B5EF4-FFF2-40B4-BE49-F238E27FC236}">
                <a16:creationId xmlns:a16="http://schemas.microsoft.com/office/drawing/2014/main" id="{F7DF4E8F-B5F3-9D03-EDC0-653EE3C1F7BD}"/>
              </a:ext>
            </a:extLst>
          </p:cNvPr>
          <p:cNvPicPr>
            <a:picLocks noChangeAspect="1"/>
          </p:cNvPicPr>
          <p:nvPr/>
        </p:nvPicPr>
        <p:blipFill>
          <a:blip r:embed="rId4"/>
          <a:stretch>
            <a:fillRect/>
          </a:stretch>
        </p:blipFill>
        <p:spPr>
          <a:xfrm>
            <a:off x="2060474" y="1754188"/>
            <a:ext cx="9020175" cy="666750"/>
          </a:xfrm>
          <a:prstGeom prst="rect">
            <a:avLst/>
          </a:prstGeom>
        </p:spPr>
      </p:pic>
    </p:spTree>
    <p:extLst>
      <p:ext uri="{BB962C8B-B14F-4D97-AF65-F5344CB8AC3E}">
        <p14:creationId xmlns:p14="http://schemas.microsoft.com/office/powerpoint/2010/main" val="3337977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3200" dirty="0" err="1"/>
              <a:t>Feature</a:t>
            </a:r>
            <a:r>
              <a:rPr lang="fr-FR" sz="3200" dirty="0"/>
              <a:t> </a:t>
            </a:r>
            <a:r>
              <a:rPr lang="fr-FR" sz="3200" dirty="0" err="1"/>
              <a:t>selection</a:t>
            </a:r>
            <a:r>
              <a:rPr lang="fr-FR" sz="3200" dirty="0"/>
              <a:t> for </a:t>
            </a:r>
            <a:r>
              <a:rPr lang="fr-FR" sz="3200" dirty="0" err="1"/>
              <a:t>regression</a:t>
            </a:r>
            <a:r>
              <a:rPr lang="fr-FR" sz="3200" dirty="0"/>
              <a:t> : Advanced </a:t>
            </a:r>
            <a:r>
              <a:rPr lang="fr-FR" sz="3200" dirty="0" err="1"/>
              <a:t>method</a:t>
            </a:r>
            <a:r>
              <a:rPr lang="fr-FR" sz="3200" dirty="0"/>
              <a:t> (</a:t>
            </a:r>
            <a:r>
              <a:rPr lang="fr-FR" sz="3200" dirty="0" err="1"/>
              <a:t>SGDClassifier</a:t>
            </a:r>
            <a:r>
              <a:rPr lang="fr-FR" sz="3200" dirty="0"/>
              <a:t>) </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11</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p:txBody>
          <a:bodyPr>
            <a:normAutofit/>
          </a:bodyPr>
          <a:lstStyle/>
          <a:p>
            <a:pPr marL="0" indent="0">
              <a:buNone/>
            </a:pPr>
            <a:r>
              <a:rPr lang="fr-FR" dirty="0"/>
              <a:t>Code :</a:t>
            </a:r>
          </a:p>
          <a:p>
            <a:pPr marL="0" indent="0">
              <a:buNone/>
            </a:pPr>
            <a:endParaRPr lang="fr-FR" dirty="0"/>
          </a:p>
          <a:p>
            <a:pPr marL="0" indent="0">
              <a:buNone/>
            </a:pPr>
            <a:r>
              <a:rPr lang="fr-FR" dirty="0"/>
              <a:t>Output :</a:t>
            </a:r>
          </a:p>
          <a:p>
            <a:pPr marL="0" indent="0">
              <a:buNone/>
            </a:pPr>
            <a:endParaRPr lang="fr-FR" dirty="0"/>
          </a:p>
          <a:p>
            <a:pPr marL="0" indent="0">
              <a:buNone/>
            </a:pPr>
            <a:endParaRPr lang="fr-FR" dirty="0"/>
          </a:p>
          <a:p>
            <a:pPr marL="0" indent="0">
              <a:buNone/>
            </a:pPr>
            <a:r>
              <a:rPr lang="fr-FR" dirty="0" err="1"/>
              <a:t>Features</a:t>
            </a:r>
            <a:r>
              <a:rPr lang="fr-FR" dirty="0"/>
              <a:t> </a:t>
            </a:r>
            <a:r>
              <a:rPr lang="fr-FR" dirty="0" err="1"/>
              <a:t>selected</a:t>
            </a:r>
            <a:r>
              <a:rPr lang="fr-FR" dirty="0"/>
              <a:t> by </a:t>
            </a:r>
            <a:r>
              <a:rPr lang="fr-FR" dirty="0" err="1"/>
              <a:t>SGDClassifier</a:t>
            </a:r>
            <a:r>
              <a:rPr lang="fr-FR" dirty="0"/>
              <a:t> : </a:t>
            </a:r>
            <a:r>
              <a:rPr lang="fr-FR" sz="1600" dirty="0"/>
              <a:t>ET_JUL, ET_AUG, ET_SEP, ET_OCT, ET_NOV, LST_JUL, LST_SEP, LST_OCT, LST_NOV, RF_JUN, RF_JUL, RF_AUG, RF_SEP</a:t>
            </a:r>
            <a:endParaRPr lang="fr-FR" dirty="0"/>
          </a:p>
          <a:p>
            <a:pPr marL="0" indent="0">
              <a:buNone/>
            </a:pPr>
            <a:endParaRPr lang="fr-FR" dirty="0"/>
          </a:p>
        </p:txBody>
      </p:sp>
      <p:pic>
        <p:nvPicPr>
          <p:cNvPr id="5" name="Image 4">
            <a:extLst>
              <a:ext uri="{FF2B5EF4-FFF2-40B4-BE49-F238E27FC236}">
                <a16:creationId xmlns:a16="http://schemas.microsoft.com/office/drawing/2014/main" id="{FF94FEDE-8A4C-EBC1-FDA0-FCF9A3915F91}"/>
              </a:ext>
            </a:extLst>
          </p:cNvPr>
          <p:cNvPicPr>
            <a:picLocks noChangeAspect="1"/>
          </p:cNvPicPr>
          <p:nvPr/>
        </p:nvPicPr>
        <p:blipFill>
          <a:blip r:embed="rId3"/>
          <a:stretch>
            <a:fillRect/>
          </a:stretch>
        </p:blipFill>
        <p:spPr>
          <a:xfrm>
            <a:off x="2086225" y="1690688"/>
            <a:ext cx="7153275" cy="676275"/>
          </a:xfrm>
          <a:prstGeom prst="rect">
            <a:avLst/>
          </a:prstGeom>
        </p:spPr>
      </p:pic>
      <p:pic>
        <p:nvPicPr>
          <p:cNvPr id="8" name="Image 7">
            <a:extLst>
              <a:ext uri="{FF2B5EF4-FFF2-40B4-BE49-F238E27FC236}">
                <a16:creationId xmlns:a16="http://schemas.microsoft.com/office/drawing/2014/main" id="{A0E885B9-D713-A57C-0B91-A65A15976573}"/>
              </a:ext>
            </a:extLst>
          </p:cNvPr>
          <p:cNvPicPr>
            <a:picLocks noChangeAspect="1"/>
          </p:cNvPicPr>
          <p:nvPr/>
        </p:nvPicPr>
        <p:blipFill>
          <a:blip r:embed="rId4"/>
          <a:stretch>
            <a:fillRect/>
          </a:stretch>
        </p:blipFill>
        <p:spPr>
          <a:xfrm>
            <a:off x="2406817" y="3006726"/>
            <a:ext cx="5581650" cy="685800"/>
          </a:xfrm>
          <a:prstGeom prst="rect">
            <a:avLst/>
          </a:prstGeom>
        </p:spPr>
      </p:pic>
    </p:spTree>
    <p:extLst>
      <p:ext uri="{BB962C8B-B14F-4D97-AF65-F5344CB8AC3E}">
        <p14:creationId xmlns:p14="http://schemas.microsoft.com/office/powerpoint/2010/main" val="3613260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3200" dirty="0" err="1"/>
              <a:t>Feature</a:t>
            </a:r>
            <a:r>
              <a:rPr lang="fr-FR" sz="3200" dirty="0"/>
              <a:t> </a:t>
            </a:r>
            <a:r>
              <a:rPr lang="fr-FR" sz="3200" dirty="0" err="1"/>
              <a:t>selection</a:t>
            </a:r>
            <a:r>
              <a:rPr lang="fr-FR" sz="3200" dirty="0"/>
              <a:t> for classification : Advanced </a:t>
            </a:r>
            <a:r>
              <a:rPr lang="fr-FR" sz="3200" dirty="0" err="1"/>
              <a:t>method</a:t>
            </a:r>
            <a:r>
              <a:rPr lang="fr-FR" sz="3200" dirty="0"/>
              <a:t> (Chi square) </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12</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p:txBody>
          <a:bodyPr>
            <a:normAutofit fontScale="92500" lnSpcReduction="20000"/>
          </a:bodyPr>
          <a:lstStyle/>
          <a:p>
            <a:pPr marL="0" indent="0">
              <a:buNone/>
            </a:pPr>
            <a:r>
              <a:rPr lang="fr-FR" dirty="0"/>
              <a:t>Code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Output :</a:t>
            </a:r>
          </a:p>
          <a:p>
            <a:pPr marL="0" indent="0">
              <a:buNone/>
            </a:pPr>
            <a:endParaRPr lang="fr-FR" dirty="0"/>
          </a:p>
          <a:p>
            <a:pPr marL="0" indent="0">
              <a:buNone/>
            </a:pPr>
            <a:endParaRPr lang="fr-FR" dirty="0"/>
          </a:p>
          <a:p>
            <a:pPr marL="0" indent="0">
              <a:buNone/>
            </a:pPr>
            <a:r>
              <a:rPr lang="fr-FR" dirty="0" err="1"/>
              <a:t>Features</a:t>
            </a:r>
            <a:r>
              <a:rPr lang="fr-FR" dirty="0"/>
              <a:t> </a:t>
            </a:r>
            <a:r>
              <a:rPr lang="fr-FR" dirty="0" err="1"/>
              <a:t>selected</a:t>
            </a:r>
            <a:r>
              <a:rPr lang="fr-FR" dirty="0"/>
              <a:t> by chi square : </a:t>
            </a:r>
            <a:r>
              <a:rPr lang="fr-FR" sz="1600" dirty="0"/>
              <a:t>ET_JUL, ET_AUG, ET_SEP, ET_OCT, ET_NOV, RF_JUN, RF_JUL, RF_AUG, RF_SEP, RF_OCT</a:t>
            </a:r>
            <a:endParaRPr lang="fr-FR" dirty="0"/>
          </a:p>
          <a:p>
            <a:pPr marL="0" indent="0">
              <a:buNone/>
            </a:pPr>
            <a:endParaRPr lang="fr-FR" dirty="0"/>
          </a:p>
        </p:txBody>
      </p:sp>
      <p:pic>
        <p:nvPicPr>
          <p:cNvPr id="7" name="Image 6">
            <a:extLst>
              <a:ext uri="{FF2B5EF4-FFF2-40B4-BE49-F238E27FC236}">
                <a16:creationId xmlns:a16="http://schemas.microsoft.com/office/drawing/2014/main" id="{A620FA14-0F79-501A-0219-0B2C69C5A001}"/>
              </a:ext>
            </a:extLst>
          </p:cNvPr>
          <p:cNvPicPr>
            <a:picLocks noChangeAspect="1"/>
          </p:cNvPicPr>
          <p:nvPr/>
        </p:nvPicPr>
        <p:blipFill>
          <a:blip r:embed="rId3"/>
          <a:stretch>
            <a:fillRect/>
          </a:stretch>
        </p:blipFill>
        <p:spPr>
          <a:xfrm>
            <a:off x="2028825" y="1646238"/>
            <a:ext cx="7953375" cy="2505075"/>
          </a:xfrm>
          <a:prstGeom prst="rect">
            <a:avLst/>
          </a:prstGeom>
        </p:spPr>
      </p:pic>
      <p:pic>
        <p:nvPicPr>
          <p:cNvPr id="10" name="Image 9">
            <a:extLst>
              <a:ext uri="{FF2B5EF4-FFF2-40B4-BE49-F238E27FC236}">
                <a16:creationId xmlns:a16="http://schemas.microsoft.com/office/drawing/2014/main" id="{13F2BD7E-9035-24A6-6347-770919D152FC}"/>
              </a:ext>
            </a:extLst>
          </p:cNvPr>
          <p:cNvPicPr>
            <a:picLocks noChangeAspect="1"/>
          </p:cNvPicPr>
          <p:nvPr/>
        </p:nvPicPr>
        <p:blipFill>
          <a:blip r:embed="rId4"/>
          <a:stretch>
            <a:fillRect/>
          </a:stretch>
        </p:blipFill>
        <p:spPr>
          <a:xfrm>
            <a:off x="2358038" y="4320111"/>
            <a:ext cx="4914900" cy="638175"/>
          </a:xfrm>
          <a:prstGeom prst="rect">
            <a:avLst/>
          </a:prstGeom>
        </p:spPr>
      </p:pic>
    </p:spTree>
    <p:extLst>
      <p:ext uri="{BB962C8B-B14F-4D97-AF65-F5344CB8AC3E}">
        <p14:creationId xmlns:p14="http://schemas.microsoft.com/office/powerpoint/2010/main" val="1493787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fr-FR" spc="400" dirty="0">
                <a:latin typeface="+mn-lt"/>
              </a:rPr>
              <a:t>TIME SERIES ANALYSIS</a:t>
            </a:r>
            <a:endParaRPr lang="fr-FR" dirty="0"/>
          </a:p>
        </p:txBody>
      </p:sp>
      <p:pic>
        <p:nvPicPr>
          <p:cNvPr id="8" name="Image 7">
            <a:extLst>
              <a:ext uri="{FF2B5EF4-FFF2-40B4-BE49-F238E27FC236}">
                <a16:creationId xmlns:a16="http://schemas.microsoft.com/office/drawing/2014/main" id="{8D610241-B346-59C1-5FA6-8731D5039667}"/>
              </a:ext>
            </a:extLst>
          </p:cNvPr>
          <p:cNvPicPr>
            <a:picLocks noChangeAspect="1"/>
          </p:cNvPicPr>
          <p:nvPr/>
        </p:nvPicPr>
        <p:blipFill>
          <a:blip r:embed="rId3"/>
          <a:stretch>
            <a:fillRect/>
          </a:stretch>
        </p:blipFill>
        <p:spPr>
          <a:xfrm>
            <a:off x="98660" y="131260"/>
            <a:ext cx="759860" cy="779895"/>
          </a:xfrm>
          <a:prstGeom prst="rect">
            <a:avLst/>
          </a:prstGeom>
          <a:noFill/>
        </p:spPr>
      </p:pic>
      <p:pic>
        <p:nvPicPr>
          <p:cNvPr id="9" name="Image 8">
            <a:extLst>
              <a:ext uri="{FF2B5EF4-FFF2-40B4-BE49-F238E27FC236}">
                <a16:creationId xmlns:a16="http://schemas.microsoft.com/office/drawing/2014/main" id="{C667C7A8-9C46-66F0-7DDD-B8E90B24F4A7}"/>
              </a:ext>
            </a:extLst>
          </p:cNvPr>
          <p:cNvPicPr>
            <a:picLocks noChangeAspect="1"/>
          </p:cNvPicPr>
          <p:nvPr/>
        </p:nvPicPr>
        <p:blipFill>
          <a:blip r:embed="rId4"/>
          <a:stretch>
            <a:fillRect/>
          </a:stretch>
        </p:blipFill>
        <p:spPr>
          <a:xfrm>
            <a:off x="11162792" y="64008"/>
            <a:ext cx="914400" cy="914400"/>
          </a:xfrm>
          <a:prstGeom prst="rect">
            <a:avLst/>
          </a:prstGeom>
          <a:noFill/>
        </p:spPr>
      </p:pic>
      <p:sp>
        <p:nvSpPr>
          <p:cNvPr id="4" name="Sous-titre 2">
            <a:extLst>
              <a:ext uri="{FF2B5EF4-FFF2-40B4-BE49-F238E27FC236}">
                <a16:creationId xmlns:a16="http://schemas.microsoft.com/office/drawing/2014/main" id="{016A5324-1242-4405-1F4C-7C5656A86D38}"/>
              </a:ext>
            </a:extLst>
          </p:cNvPr>
          <p:cNvSpPr>
            <a:spLocks noGrp="1"/>
          </p:cNvSpPr>
          <p:nvPr>
            <p:ph type="subTitle" idx="1"/>
          </p:nvPr>
        </p:nvSpPr>
        <p:spPr>
          <a:xfrm>
            <a:off x="1527048" y="3858768"/>
            <a:ext cx="9144000" cy="1325880"/>
          </a:xfrm>
        </p:spPr>
        <p:txBody>
          <a:bodyPr rtlCol="0"/>
          <a:lstStyle/>
          <a:p>
            <a:pPr rtl="0"/>
            <a:r>
              <a:rPr lang="fr-FR" dirty="0" err="1"/>
              <a:t>Graphical</a:t>
            </a:r>
            <a:r>
              <a:rPr lang="fr-FR" dirty="0"/>
              <a:t> Method</a:t>
            </a:r>
          </a:p>
        </p:txBody>
      </p:sp>
      <p:pic>
        <p:nvPicPr>
          <p:cNvPr id="13" name="Image 12" descr="Une image contenant sombre, très coloré&#10;&#10;Description générée automatiquement">
            <a:extLst>
              <a:ext uri="{FF2B5EF4-FFF2-40B4-BE49-F238E27FC236}">
                <a16:creationId xmlns:a16="http://schemas.microsoft.com/office/drawing/2014/main" id="{78A8F4A2-2145-228F-F471-2D2C5916BF0C}"/>
              </a:ext>
            </a:extLst>
          </p:cNvPr>
          <p:cNvPicPr>
            <a:picLocks noChangeAspect="1"/>
          </p:cNvPicPr>
          <p:nvPr/>
        </p:nvPicPr>
        <p:blipFill>
          <a:blip r:embed="rId5"/>
          <a:stretch>
            <a:fillRect/>
          </a:stretch>
        </p:blipFill>
        <p:spPr>
          <a:xfrm>
            <a:off x="304799" y="3145221"/>
            <a:ext cx="4246179" cy="4246179"/>
          </a:xfrm>
          <a:prstGeom prst="rect">
            <a:avLst/>
          </a:prstGeom>
        </p:spPr>
      </p:pic>
    </p:spTree>
    <p:extLst>
      <p:ext uri="{BB962C8B-B14F-4D97-AF65-F5344CB8AC3E}">
        <p14:creationId xmlns:p14="http://schemas.microsoft.com/office/powerpoint/2010/main" val="4038442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a:xfrm>
            <a:off x="838200" y="365125"/>
            <a:ext cx="10515600" cy="1325563"/>
          </a:xfrm>
        </p:spPr>
        <p:txBody>
          <a:bodyPr rtlCol="0" anchor="ctr">
            <a:normAutofit/>
          </a:bodyPr>
          <a:lstStyle/>
          <a:p>
            <a:pPr rtl="0"/>
            <a:r>
              <a:rPr lang="fr-FR" err="1"/>
              <a:t>Yields</a:t>
            </a:r>
            <a:r>
              <a:rPr lang="fr-FR"/>
              <a:t> vs time</a:t>
            </a:r>
          </a:p>
        </p:txBody>
      </p:sp>
      <p:pic>
        <p:nvPicPr>
          <p:cNvPr id="7" name="Image 6">
            <a:extLst>
              <a:ext uri="{FF2B5EF4-FFF2-40B4-BE49-F238E27FC236}">
                <a16:creationId xmlns:a16="http://schemas.microsoft.com/office/drawing/2014/main" id="{1C120AD1-38C8-8010-A982-F4CBB46C8904}"/>
              </a:ext>
            </a:extLst>
          </p:cNvPr>
          <p:cNvPicPr>
            <a:picLocks noChangeAspect="1"/>
          </p:cNvPicPr>
          <p:nvPr/>
        </p:nvPicPr>
        <p:blipFill>
          <a:blip r:embed="rId3"/>
          <a:stretch>
            <a:fillRect/>
          </a:stretch>
        </p:blipFill>
        <p:spPr>
          <a:xfrm>
            <a:off x="3195108" y="1825625"/>
            <a:ext cx="5801784" cy="4351338"/>
          </a:xfrm>
          <a:prstGeom prst="rect">
            <a:avLst/>
          </a:prstGeom>
          <a:noFill/>
        </p:spPr>
      </p:pic>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fr-FR" b="1" cap="all" spc="100" smtClean="0">
                <a:solidFill>
                  <a:schemeClr val="accent2"/>
                </a:solidFill>
              </a:rPr>
              <a:pPr rtl="0">
                <a:spcAft>
                  <a:spcPts val="600"/>
                </a:spcAft>
              </a:pPr>
              <a:t>14</a:t>
            </a:fld>
            <a:endParaRPr lang="fr-FR" b="1" cap="all" spc="100" dirty="0">
              <a:solidFill>
                <a:schemeClr val="accent2"/>
              </a:solidFill>
            </a:endParaRPr>
          </a:p>
        </p:txBody>
      </p:sp>
    </p:spTree>
    <p:extLst>
      <p:ext uri="{BB962C8B-B14F-4D97-AF65-F5344CB8AC3E}">
        <p14:creationId xmlns:p14="http://schemas.microsoft.com/office/powerpoint/2010/main" val="924397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a:xfrm>
            <a:off x="838200" y="365125"/>
            <a:ext cx="10515600" cy="1325563"/>
          </a:xfrm>
        </p:spPr>
        <p:txBody>
          <a:bodyPr rtlCol="0" anchor="ctr">
            <a:normAutofit/>
          </a:bodyPr>
          <a:lstStyle/>
          <a:p>
            <a:pPr rtl="0"/>
            <a:r>
              <a:rPr lang="fr-FR"/>
              <a:t>NDVI vs time</a:t>
            </a:r>
          </a:p>
        </p:txBody>
      </p:sp>
      <p:pic>
        <p:nvPicPr>
          <p:cNvPr id="14" name="Image 13">
            <a:extLst>
              <a:ext uri="{FF2B5EF4-FFF2-40B4-BE49-F238E27FC236}">
                <a16:creationId xmlns:a16="http://schemas.microsoft.com/office/drawing/2014/main" id="{0ADD87C2-9C03-7DB6-6680-A62A10FCF731}"/>
              </a:ext>
            </a:extLst>
          </p:cNvPr>
          <p:cNvPicPr>
            <a:picLocks noChangeAspect="1"/>
          </p:cNvPicPr>
          <p:nvPr/>
        </p:nvPicPr>
        <p:blipFill>
          <a:blip r:embed="rId3"/>
          <a:stretch>
            <a:fillRect/>
          </a:stretch>
        </p:blipFill>
        <p:spPr>
          <a:xfrm>
            <a:off x="3195108" y="1825625"/>
            <a:ext cx="5801784" cy="4351338"/>
          </a:xfrm>
          <a:prstGeom prst="rect">
            <a:avLst/>
          </a:prstGeom>
          <a:noFill/>
        </p:spPr>
      </p:pic>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fr-FR" b="1" cap="all" spc="100" smtClean="0">
                <a:solidFill>
                  <a:schemeClr val="accent2"/>
                </a:solidFill>
              </a:rPr>
              <a:pPr rtl="0">
                <a:spcAft>
                  <a:spcPts val="600"/>
                </a:spcAft>
              </a:pPr>
              <a:t>15</a:t>
            </a:fld>
            <a:endParaRPr lang="fr-FR" b="1" cap="all" spc="100" dirty="0">
              <a:solidFill>
                <a:schemeClr val="accent2"/>
              </a:solidFill>
            </a:endParaRPr>
          </a:p>
        </p:txBody>
      </p:sp>
    </p:spTree>
    <p:extLst>
      <p:ext uri="{BB962C8B-B14F-4D97-AF65-F5344CB8AC3E}">
        <p14:creationId xmlns:p14="http://schemas.microsoft.com/office/powerpoint/2010/main" val="3716609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a:xfrm>
            <a:off x="838200" y="365125"/>
            <a:ext cx="10515600" cy="1325563"/>
          </a:xfrm>
        </p:spPr>
        <p:txBody>
          <a:bodyPr rtlCol="0" anchor="ctr">
            <a:normAutofit/>
          </a:bodyPr>
          <a:lstStyle/>
          <a:p>
            <a:pPr rtl="0"/>
            <a:r>
              <a:rPr lang="fr-FR"/>
              <a:t>LAI vs time</a:t>
            </a:r>
          </a:p>
        </p:txBody>
      </p:sp>
      <p:pic>
        <p:nvPicPr>
          <p:cNvPr id="7" name="Image 6">
            <a:extLst>
              <a:ext uri="{FF2B5EF4-FFF2-40B4-BE49-F238E27FC236}">
                <a16:creationId xmlns:a16="http://schemas.microsoft.com/office/drawing/2014/main" id="{F360BFD1-2311-7F9C-99D1-768FC0B418C1}"/>
              </a:ext>
            </a:extLst>
          </p:cNvPr>
          <p:cNvPicPr>
            <a:picLocks noChangeAspect="1"/>
          </p:cNvPicPr>
          <p:nvPr/>
        </p:nvPicPr>
        <p:blipFill>
          <a:blip r:embed="rId3"/>
          <a:stretch>
            <a:fillRect/>
          </a:stretch>
        </p:blipFill>
        <p:spPr>
          <a:xfrm>
            <a:off x="3195108" y="1825625"/>
            <a:ext cx="5801784" cy="4351338"/>
          </a:xfrm>
          <a:prstGeom prst="rect">
            <a:avLst/>
          </a:prstGeom>
          <a:noFill/>
        </p:spPr>
      </p:pic>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fr-FR" b="1" cap="all" spc="100" smtClean="0">
                <a:solidFill>
                  <a:schemeClr val="accent2"/>
                </a:solidFill>
              </a:rPr>
              <a:pPr rtl="0">
                <a:spcAft>
                  <a:spcPts val="600"/>
                </a:spcAft>
              </a:pPr>
              <a:t>16</a:t>
            </a:fld>
            <a:endParaRPr lang="fr-FR" b="1" cap="all" spc="100" dirty="0">
              <a:solidFill>
                <a:schemeClr val="accent2"/>
              </a:solidFill>
            </a:endParaRPr>
          </a:p>
        </p:txBody>
      </p:sp>
    </p:spTree>
    <p:extLst>
      <p:ext uri="{BB962C8B-B14F-4D97-AF65-F5344CB8AC3E}">
        <p14:creationId xmlns:p14="http://schemas.microsoft.com/office/powerpoint/2010/main" val="206502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a:xfrm>
            <a:off x="838200" y="365125"/>
            <a:ext cx="10515600" cy="1325563"/>
          </a:xfrm>
        </p:spPr>
        <p:txBody>
          <a:bodyPr rtlCol="0" anchor="ctr">
            <a:normAutofit/>
          </a:bodyPr>
          <a:lstStyle/>
          <a:p>
            <a:pPr rtl="0"/>
            <a:r>
              <a:rPr lang="fr-FR" dirty="0"/>
              <a:t>ET vs time</a:t>
            </a:r>
          </a:p>
        </p:txBody>
      </p:sp>
      <p:pic>
        <p:nvPicPr>
          <p:cNvPr id="2" name="Image 1">
            <a:extLst>
              <a:ext uri="{FF2B5EF4-FFF2-40B4-BE49-F238E27FC236}">
                <a16:creationId xmlns:a16="http://schemas.microsoft.com/office/drawing/2014/main" id="{0A2FE6F7-14C6-E688-17AB-1EC8A6E4C052}"/>
              </a:ext>
            </a:extLst>
          </p:cNvPr>
          <p:cNvPicPr>
            <a:picLocks noChangeAspect="1"/>
          </p:cNvPicPr>
          <p:nvPr/>
        </p:nvPicPr>
        <p:blipFill>
          <a:blip r:embed="rId3"/>
          <a:stretch>
            <a:fillRect/>
          </a:stretch>
        </p:blipFill>
        <p:spPr>
          <a:xfrm>
            <a:off x="3195108" y="1825625"/>
            <a:ext cx="5801784" cy="4351338"/>
          </a:xfrm>
          <a:prstGeom prst="rect">
            <a:avLst/>
          </a:prstGeom>
          <a:noFill/>
        </p:spPr>
      </p:pic>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fr-FR" b="1" cap="all" spc="100" smtClean="0">
                <a:solidFill>
                  <a:schemeClr val="accent2"/>
                </a:solidFill>
              </a:rPr>
              <a:pPr rtl="0">
                <a:spcAft>
                  <a:spcPts val="600"/>
                </a:spcAft>
              </a:pPr>
              <a:t>17</a:t>
            </a:fld>
            <a:endParaRPr lang="fr-FR" b="1" cap="all" spc="100" dirty="0">
              <a:solidFill>
                <a:schemeClr val="accent2"/>
              </a:solidFill>
            </a:endParaRPr>
          </a:p>
        </p:txBody>
      </p:sp>
    </p:spTree>
    <p:extLst>
      <p:ext uri="{BB962C8B-B14F-4D97-AF65-F5344CB8AC3E}">
        <p14:creationId xmlns:p14="http://schemas.microsoft.com/office/powerpoint/2010/main" val="4221503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a:xfrm>
            <a:off x="838200" y="365125"/>
            <a:ext cx="10515600" cy="1325563"/>
          </a:xfrm>
        </p:spPr>
        <p:txBody>
          <a:bodyPr rtlCol="0" anchor="ctr">
            <a:normAutofit/>
          </a:bodyPr>
          <a:lstStyle/>
          <a:p>
            <a:pPr rtl="0"/>
            <a:r>
              <a:rPr lang="fr-FR" dirty="0"/>
              <a:t>LST vs time</a:t>
            </a:r>
          </a:p>
        </p:txBody>
      </p:sp>
      <p:pic>
        <p:nvPicPr>
          <p:cNvPr id="6" name="Image 5">
            <a:extLst>
              <a:ext uri="{FF2B5EF4-FFF2-40B4-BE49-F238E27FC236}">
                <a16:creationId xmlns:a16="http://schemas.microsoft.com/office/drawing/2014/main" id="{6C1DB12B-5DDE-8B1F-3C5C-AEA2C50C2365}"/>
              </a:ext>
            </a:extLst>
          </p:cNvPr>
          <p:cNvPicPr>
            <a:picLocks noChangeAspect="1"/>
          </p:cNvPicPr>
          <p:nvPr/>
        </p:nvPicPr>
        <p:blipFill>
          <a:blip r:embed="rId3"/>
          <a:stretch>
            <a:fillRect/>
          </a:stretch>
        </p:blipFill>
        <p:spPr>
          <a:xfrm>
            <a:off x="3195108" y="1825625"/>
            <a:ext cx="5801784" cy="4351338"/>
          </a:xfrm>
          <a:prstGeom prst="rect">
            <a:avLst/>
          </a:prstGeom>
          <a:noFill/>
        </p:spPr>
      </p:pic>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fr-FR" b="1" cap="all" spc="100" smtClean="0">
                <a:solidFill>
                  <a:schemeClr val="accent2"/>
                </a:solidFill>
              </a:rPr>
              <a:pPr rtl="0">
                <a:spcAft>
                  <a:spcPts val="600"/>
                </a:spcAft>
              </a:pPr>
              <a:t>18</a:t>
            </a:fld>
            <a:endParaRPr lang="fr-FR" b="1" cap="all" spc="100" dirty="0">
              <a:solidFill>
                <a:schemeClr val="accent2"/>
              </a:solidFill>
            </a:endParaRPr>
          </a:p>
        </p:txBody>
      </p:sp>
    </p:spTree>
    <p:extLst>
      <p:ext uri="{BB962C8B-B14F-4D97-AF65-F5344CB8AC3E}">
        <p14:creationId xmlns:p14="http://schemas.microsoft.com/office/powerpoint/2010/main" val="3801724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a:xfrm>
            <a:off x="838200" y="365125"/>
            <a:ext cx="10515600" cy="1325563"/>
          </a:xfrm>
        </p:spPr>
        <p:txBody>
          <a:bodyPr rtlCol="0" anchor="ctr">
            <a:normAutofit/>
          </a:bodyPr>
          <a:lstStyle/>
          <a:p>
            <a:pPr rtl="0"/>
            <a:r>
              <a:rPr lang="fr-FR" dirty="0"/>
              <a:t>RF vs time</a:t>
            </a:r>
          </a:p>
        </p:txBody>
      </p:sp>
      <p:pic>
        <p:nvPicPr>
          <p:cNvPr id="2" name="Image 1">
            <a:extLst>
              <a:ext uri="{FF2B5EF4-FFF2-40B4-BE49-F238E27FC236}">
                <a16:creationId xmlns:a16="http://schemas.microsoft.com/office/drawing/2014/main" id="{3AFBE861-F0B4-DE35-8FFB-5DBACA05D5A0}"/>
              </a:ext>
            </a:extLst>
          </p:cNvPr>
          <p:cNvPicPr>
            <a:picLocks noChangeAspect="1"/>
          </p:cNvPicPr>
          <p:nvPr/>
        </p:nvPicPr>
        <p:blipFill>
          <a:blip r:embed="rId3"/>
          <a:stretch>
            <a:fillRect/>
          </a:stretch>
        </p:blipFill>
        <p:spPr>
          <a:xfrm>
            <a:off x="3195108" y="1825625"/>
            <a:ext cx="5801784" cy="4351338"/>
          </a:xfrm>
          <a:prstGeom prst="rect">
            <a:avLst/>
          </a:prstGeom>
          <a:noFill/>
        </p:spPr>
      </p:pic>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fr-FR" b="1" cap="all" spc="100" smtClean="0">
                <a:solidFill>
                  <a:schemeClr val="accent2"/>
                </a:solidFill>
              </a:rPr>
              <a:pPr rtl="0">
                <a:spcAft>
                  <a:spcPts val="600"/>
                </a:spcAft>
              </a:pPr>
              <a:t>19</a:t>
            </a:fld>
            <a:endParaRPr lang="fr-FR" b="1" cap="all" spc="100" dirty="0">
              <a:solidFill>
                <a:schemeClr val="accent2"/>
              </a:solidFill>
            </a:endParaRPr>
          </a:p>
        </p:txBody>
      </p:sp>
    </p:spTree>
    <p:extLst>
      <p:ext uri="{BB962C8B-B14F-4D97-AF65-F5344CB8AC3E}">
        <p14:creationId xmlns:p14="http://schemas.microsoft.com/office/powerpoint/2010/main" val="3279248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FDFB95-2803-4882-8DE6-333A75D37240}"/>
              </a:ext>
            </a:extLst>
          </p:cNvPr>
          <p:cNvSpPr>
            <a:spLocks noGrp="1"/>
          </p:cNvSpPr>
          <p:nvPr>
            <p:ph type="ctrTitle"/>
          </p:nvPr>
        </p:nvSpPr>
        <p:spPr>
          <a:xfrm>
            <a:off x="6311900" y="404368"/>
            <a:ext cx="4434840" cy="784352"/>
          </a:xfrm>
        </p:spPr>
        <p:txBody>
          <a:bodyPr rtlCol="0" anchor="t">
            <a:normAutofit/>
          </a:bodyPr>
          <a:lstStyle/>
          <a:p>
            <a:pPr rtl="0"/>
            <a:r>
              <a:rPr lang="fr-FR" dirty="0"/>
              <a:t>Table of contents</a:t>
            </a:r>
          </a:p>
        </p:txBody>
      </p:sp>
      <p:sp>
        <p:nvSpPr>
          <p:cNvPr id="3" name="Sous-titre 2">
            <a:extLst>
              <a:ext uri="{FF2B5EF4-FFF2-40B4-BE49-F238E27FC236}">
                <a16:creationId xmlns:a16="http://schemas.microsoft.com/office/drawing/2014/main" id="{8AFC25C2-2815-4A92-A043-0CEC83591A94}"/>
              </a:ext>
            </a:extLst>
          </p:cNvPr>
          <p:cNvSpPr>
            <a:spLocks noGrp="1"/>
          </p:cNvSpPr>
          <p:nvPr>
            <p:ph type="subTitle" idx="1"/>
          </p:nvPr>
        </p:nvSpPr>
        <p:spPr>
          <a:xfrm>
            <a:off x="6311900" y="1371695"/>
            <a:ext cx="4610100" cy="4435380"/>
          </a:xfrm>
        </p:spPr>
        <p:txBody>
          <a:bodyPr rtlCol="0">
            <a:normAutofit/>
          </a:bodyPr>
          <a:lstStyle/>
          <a:p>
            <a:pPr marL="342900" indent="-342900" rtl="0">
              <a:buFont typeface="Wingdings" panose="05000000000000000000" pitchFamily="2" charset="2"/>
              <a:buChar char="q"/>
            </a:pPr>
            <a:r>
              <a:rPr lang="fr-FR" sz="2000" dirty="0"/>
              <a:t>Introduction</a:t>
            </a:r>
          </a:p>
          <a:p>
            <a:pPr marL="342900" indent="-342900" rtl="0">
              <a:buFont typeface="Wingdings" panose="05000000000000000000" pitchFamily="2" charset="2"/>
              <a:buChar char="q"/>
            </a:pPr>
            <a:r>
              <a:rPr lang="fr-FR" sz="2000" dirty="0" err="1"/>
              <a:t>Understanding</a:t>
            </a:r>
            <a:r>
              <a:rPr lang="fr-FR" sz="2000" dirty="0"/>
              <a:t> of the data</a:t>
            </a:r>
          </a:p>
          <a:p>
            <a:pPr marL="342900" indent="-342900" rtl="0">
              <a:buFont typeface="Wingdings" panose="05000000000000000000" pitchFamily="2" charset="2"/>
              <a:buChar char="q"/>
            </a:pPr>
            <a:r>
              <a:rPr lang="fr-FR" sz="2000" dirty="0" err="1"/>
              <a:t>Cleaning</a:t>
            </a:r>
            <a:r>
              <a:rPr lang="fr-FR" sz="2000" dirty="0"/>
              <a:t> of the data</a:t>
            </a:r>
          </a:p>
          <a:p>
            <a:pPr marL="342900" indent="-342900" rtl="0">
              <a:buFont typeface="Wingdings" panose="05000000000000000000" pitchFamily="2" charset="2"/>
              <a:buChar char="q"/>
            </a:pPr>
            <a:r>
              <a:rPr lang="fr-FR" sz="2000" dirty="0" err="1"/>
              <a:t>Feature</a:t>
            </a:r>
            <a:r>
              <a:rPr lang="fr-FR" sz="2000" dirty="0"/>
              <a:t> </a:t>
            </a:r>
            <a:r>
              <a:rPr lang="fr-FR" sz="2000" dirty="0" err="1"/>
              <a:t>selection</a:t>
            </a:r>
            <a:r>
              <a:rPr lang="fr-FR" sz="2000" dirty="0"/>
              <a:t> </a:t>
            </a:r>
            <a:r>
              <a:rPr lang="fr-FR" sz="2000" dirty="0" err="1"/>
              <a:t>analysis</a:t>
            </a:r>
            <a:endParaRPr lang="fr-FR" sz="2000" dirty="0"/>
          </a:p>
          <a:p>
            <a:pPr marL="742950" lvl="1" indent="-285750" algn="just">
              <a:buFont typeface="Courier New" panose="02070309020205020404" pitchFamily="49" charset="0"/>
              <a:buChar char="o"/>
            </a:pPr>
            <a:r>
              <a:rPr lang="fr-FR" sz="1800" dirty="0" err="1"/>
              <a:t>Graphical</a:t>
            </a:r>
            <a:r>
              <a:rPr lang="fr-FR" sz="1800" dirty="0"/>
              <a:t> Method</a:t>
            </a:r>
          </a:p>
          <a:p>
            <a:pPr marL="742950" lvl="1" indent="-285750" algn="just">
              <a:buFont typeface="Courier New" panose="02070309020205020404" pitchFamily="49" charset="0"/>
              <a:buChar char="o"/>
            </a:pPr>
            <a:r>
              <a:rPr lang="fr-FR" sz="1800" dirty="0"/>
              <a:t>Advanced Method</a:t>
            </a:r>
          </a:p>
          <a:p>
            <a:pPr marL="342900" indent="-342900" rtl="0">
              <a:buFont typeface="Wingdings" panose="05000000000000000000" pitchFamily="2" charset="2"/>
              <a:buChar char="q"/>
            </a:pPr>
            <a:r>
              <a:rPr lang="fr-FR" sz="2000" dirty="0"/>
              <a:t>Time </a:t>
            </a:r>
            <a:r>
              <a:rPr lang="fr-FR" sz="2000" dirty="0" err="1"/>
              <a:t>series</a:t>
            </a:r>
            <a:r>
              <a:rPr lang="fr-FR" sz="2000" dirty="0"/>
              <a:t> </a:t>
            </a:r>
            <a:r>
              <a:rPr lang="fr-FR" sz="2000" dirty="0" err="1"/>
              <a:t>analysis</a:t>
            </a:r>
            <a:endParaRPr lang="fr-FR" sz="2000" dirty="0"/>
          </a:p>
          <a:p>
            <a:pPr marL="342900" indent="-342900" rtl="0">
              <a:buFont typeface="Wingdings" panose="05000000000000000000" pitchFamily="2" charset="2"/>
              <a:buChar char="q"/>
            </a:pPr>
            <a:r>
              <a:rPr lang="fr-FR" sz="2000" dirty="0"/>
              <a:t>Machine </a:t>
            </a:r>
            <a:r>
              <a:rPr lang="fr-FR" sz="2000" dirty="0" err="1"/>
              <a:t>learning</a:t>
            </a:r>
            <a:endParaRPr lang="fr-FR" sz="2000" dirty="0"/>
          </a:p>
          <a:p>
            <a:pPr marL="342900" indent="-342900" rtl="0">
              <a:buFont typeface="Wingdings" panose="05000000000000000000" pitchFamily="2" charset="2"/>
              <a:buChar char="q"/>
            </a:pPr>
            <a:r>
              <a:rPr lang="fr-FR" sz="2000" dirty="0" err="1"/>
              <a:t>Resources</a:t>
            </a:r>
            <a:endParaRPr lang="fr-FR" dirty="0"/>
          </a:p>
          <a:p>
            <a:pPr marL="742950" lvl="1" indent="-285750" algn="just">
              <a:buFont typeface="Courier New" panose="02070309020205020404" pitchFamily="49" charset="0"/>
              <a:buChar char="o"/>
            </a:pPr>
            <a:r>
              <a:rPr lang="fr-FR" sz="1800" dirty="0" err="1"/>
              <a:t>Publish</a:t>
            </a:r>
            <a:r>
              <a:rPr lang="fr-FR" sz="1800" dirty="0"/>
              <a:t> on </a:t>
            </a:r>
            <a:r>
              <a:rPr lang="fr-FR" sz="1800" dirty="0" err="1"/>
              <a:t>Ocean</a:t>
            </a:r>
            <a:r>
              <a:rPr lang="fr-FR" sz="1800" dirty="0"/>
              <a:t> </a:t>
            </a:r>
            <a:r>
              <a:rPr lang="fr-FR" sz="1800" dirty="0" err="1"/>
              <a:t>Market</a:t>
            </a:r>
            <a:endParaRPr lang="fr-FR" sz="1800" dirty="0"/>
          </a:p>
          <a:p>
            <a:pPr marL="342900" indent="-342900" rtl="0">
              <a:buFont typeface="+mj-lt"/>
              <a:buAutoNum type="arabicPeriod"/>
            </a:pPr>
            <a:endParaRPr lang="fr-FR" sz="1800" dirty="0"/>
          </a:p>
          <a:p>
            <a:pPr rtl="0"/>
            <a:endParaRPr lang="fr-FR" dirty="0"/>
          </a:p>
          <a:p>
            <a:pPr rtl="0"/>
            <a:endParaRPr lang="fr-FR" sz="1800" dirty="0"/>
          </a:p>
        </p:txBody>
      </p:sp>
      <p:sp>
        <p:nvSpPr>
          <p:cNvPr id="9" name="Espace réservé du pied de page 8">
            <a:extLst>
              <a:ext uri="{FF2B5EF4-FFF2-40B4-BE49-F238E27FC236}">
                <a16:creationId xmlns:a16="http://schemas.microsoft.com/office/drawing/2014/main" id="{A2055D38-CE59-4FC4-85CE-CF9DA81D858C}"/>
              </a:ext>
            </a:extLst>
          </p:cNvPr>
          <p:cNvSpPr>
            <a:spLocks noGrp="1"/>
          </p:cNvSpPr>
          <p:nvPr>
            <p:ph type="ftr" sz="quarter" idx="11"/>
          </p:nvPr>
        </p:nvSpPr>
        <p:spPr/>
        <p:txBody>
          <a:bodyPr rtlCol="0"/>
          <a:lstStyle/>
          <a:p>
            <a:pPr rtl="0"/>
            <a:r>
              <a:rPr lang="fr-FR" dirty="0"/>
              <a:t>DATA CHALLENGE – PHASE 2</a:t>
            </a:r>
          </a:p>
        </p:txBody>
      </p:sp>
      <p:sp>
        <p:nvSpPr>
          <p:cNvPr id="10" name="Espace réservé du numéro de diapositive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rtlCol="0"/>
          <a:lstStyle/>
          <a:p>
            <a:pPr rtl="0"/>
            <a:fld id="{D8DA9DAA-006C-4F4B-980E-E3DF019B24E2}" type="slidenum">
              <a:rPr lang="fr-FR" smtClean="0"/>
              <a:pPr rtl="0"/>
              <a:t>2</a:t>
            </a:fld>
            <a:endParaRPr lang="fr-FR" dirty="0"/>
          </a:p>
        </p:txBody>
      </p:sp>
      <p:pic>
        <p:nvPicPr>
          <p:cNvPr id="7" name="Image 6" descr="Une image contenant violet, sombre, lumière, très coloré&#10;&#10;Description générée automatiquement">
            <a:extLst>
              <a:ext uri="{FF2B5EF4-FFF2-40B4-BE49-F238E27FC236}">
                <a16:creationId xmlns:a16="http://schemas.microsoft.com/office/drawing/2014/main" id="{2A5496EC-DE33-EF8A-DD70-A65166EC65B4}"/>
              </a:ext>
            </a:extLst>
          </p:cNvPr>
          <p:cNvPicPr>
            <a:picLocks noChangeAspect="1"/>
          </p:cNvPicPr>
          <p:nvPr/>
        </p:nvPicPr>
        <p:blipFill>
          <a:blip r:embed="rId3"/>
          <a:stretch>
            <a:fillRect/>
          </a:stretch>
        </p:blipFill>
        <p:spPr>
          <a:xfrm>
            <a:off x="-609599" y="6795"/>
            <a:ext cx="6858000" cy="6858000"/>
          </a:xfrm>
          <a:prstGeom prst="rect">
            <a:avLst/>
          </a:prstGeom>
        </p:spPr>
      </p:pic>
      <p:pic>
        <p:nvPicPr>
          <p:cNvPr id="11" name="Image 10">
            <a:extLst>
              <a:ext uri="{FF2B5EF4-FFF2-40B4-BE49-F238E27FC236}">
                <a16:creationId xmlns:a16="http://schemas.microsoft.com/office/drawing/2014/main" id="{3072C091-3AA0-9D92-0D0B-96DF00C07ECC}"/>
              </a:ext>
            </a:extLst>
          </p:cNvPr>
          <p:cNvPicPr>
            <a:picLocks noChangeAspect="1"/>
          </p:cNvPicPr>
          <p:nvPr/>
        </p:nvPicPr>
        <p:blipFill>
          <a:blip r:embed="rId4"/>
          <a:stretch>
            <a:fillRect/>
          </a:stretch>
        </p:blipFill>
        <p:spPr>
          <a:xfrm>
            <a:off x="159620" y="5874327"/>
            <a:ext cx="759860" cy="779895"/>
          </a:xfrm>
          <a:prstGeom prst="rect">
            <a:avLst/>
          </a:prstGeom>
          <a:noFill/>
        </p:spPr>
      </p:pic>
      <p:pic>
        <p:nvPicPr>
          <p:cNvPr id="12" name="Image 11">
            <a:extLst>
              <a:ext uri="{FF2B5EF4-FFF2-40B4-BE49-F238E27FC236}">
                <a16:creationId xmlns:a16="http://schemas.microsoft.com/office/drawing/2014/main" id="{B2023616-B362-CC23-426E-9874705FF86D}"/>
              </a:ext>
            </a:extLst>
          </p:cNvPr>
          <p:cNvPicPr>
            <a:picLocks noChangeAspect="1"/>
          </p:cNvPicPr>
          <p:nvPr/>
        </p:nvPicPr>
        <p:blipFill>
          <a:blip r:embed="rId5"/>
          <a:stretch>
            <a:fillRect/>
          </a:stretch>
        </p:blipFill>
        <p:spPr>
          <a:xfrm>
            <a:off x="4650232" y="5807075"/>
            <a:ext cx="914400" cy="914400"/>
          </a:xfrm>
          <a:prstGeom prst="rect">
            <a:avLst/>
          </a:prstGeom>
          <a:noFill/>
        </p:spPr>
      </p:pic>
    </p:spTree>
    <p:extLst>
      <p:ext uri="{BB962C8B-B14F-4D97-AF65-F5344CB8AC3E}">
        <p14:creationId xmlns:p14="http://schemas.microsoft.com/office/powerpoint/2010/main" val="3561473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a:t>Observations</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20</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p:txBody>
          <a:bodyPr>
            <a:normAutofit/>
          </a:bodyPr>
          <a:lstStyle/>
          <a:p>
            <a:r>
              <a:rPr lang="en-US" sz="1800" dirty="0"/>
              <a:t>The yield is between 0 and 2.5 tons/hectare.</a:t>
            </a:r>
          </a:p>
          <a:p>
            <a:endParaRPr lang="en-US" sz="1800" dirty="0"/>
          </a:p>
          <a:p>
            <a:r>
              <a:rPr lang="en-US" sz="1800" dirty="0"/>
              <a:t>The yield seems similar to the one 2 years earlier (oscillation).</a:t>
            </a:r>
          </a:p>
          <a:p>
            <a:endParaRPr lang="en-US" sz="1800" dirty="0"/>
          </a:p>
          <a:p>
            <a:r>
              <a:rPr lang="en-US" sz="1800" dirty="0"/>
              <a:t>Rainfall appears to be decorrelated with yield.</a:t>
            </a:r>
          </a:p>
          <a:p>
            <a:endParaRPr lang="en-US" sz="1800" dirty="0"/>
          </a:p>
          <a:p>
            <a:r>
              <a:rPr lang="en-US" sz="1800" dirty="0"/>
              <a:t>The LST appears to correlate with yield.</a:t>
            </a:r>
          </a:p>
          <a:p>
            <a:endParaRPr lang="en-US" sz="1800" dirty="0"/>
          </a:p>
          <a:p>
            <a:r>
              <a:rPr lang="en-US" sz="1800" dirty="0"/>
              <a:t>There is not much difference between the yields of the different districts in the same year.</a:t>
            </a:r>
            <a:endParaRPr lang="fr-FR" sz="1800" dirty="0"/>
          </a:p>
          <a:p>
            <a:pPr marL="0" indent="0">
              <a:buNone/>
            </a:pPr>
            <a:endParaRPr lang="fr-FR" dirty="0"/>
          </a:p>
          <a:p>
            <a:pPr marL="0" indent="0">
              <a:buNone/>
            </a:pPr>
            <a:endParaRPr lang="fr-FR" dirty="0"/>
          </a:p>
          <a:p>
            <a:pPr marL="0" indent="0">
              <a:buNone/>
            </a:pPr>
            <a:endParaRPr lang="fr-FR" dirty="0"/>
          </a:p>
        </p:txBody>
      </p:sp>
      <p:sp>
        <p:nvSpPr>
          <p:cNvPr id="2" name="Espace réservé du contenu 2">
            <a:extLst>
              <a:ext uri="{FF2B5EF4-FFF2-40B4-BE49-F238E27FC236}">
                <a16:creationId xmlns:a16="http://schemas.microsoft.com/office/drawing/2014/main" id="{A3661961-DC3C-35F2-6307-5871194B2240}"/>
              </a:ext>
            </a:extLst>
          </p:cNvPr>
          <p:cNvSpPr txBox="1">
            <a:spLocks/>
          </p:cNvSpPr>
          <p:nvPr/>
        </p:nvSpPr>
        <p:spPr>
          <a:xfrm>
            <a:off x="838200" y="1516284"/>
            <a:ext cx="10515600" cy="49765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88185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F2FB0B-15EC-453B-BC9B-69AD35DDCEA3}"/>
              </a:ext>
            </a:extLst>
          </p:cNvPr>
          <p:cNvSpPr>
            <a:spLocks noGrp="1"/>
          </p:cNvSpPr>
          <p:nvPr>
            <p:ph type="ctrTitle"/>
          </p:nvPr>
        </p:nvSpPr>
        <p:spPr>
          <a:xfrm>
            <a:off x="1524000" y="1088136"/>
            <a:ext cx="9144000" cy="2340864"/>
          </a:xfrm>
        </p:spPr>
        <p:txBody>
          <a:bodyPr rtlCol="0"/>
          <a:lstStyle/>
          <a:p>
            <a:pPr rtl="0"/>
            <a:r>
              <a:rPr lang="fr-FR" spc="400" dirty="0">
                <a:latin typeface="+mn-lt"/>
              </a:rPr>
              <a:t>MACHINE LEARNING</a:t>
            </a:r>
            <a:endParaRPr lang="fr-FR" dirty="0"/>
          </a:p>
        </p:txBody>
      </p:sp>
      <p:sp>
        <p:nvSpPr>
          <p:cNvPr id="3" name="Sous-titre 2">
            <a:extLst>
              <a:ext uri="{FF2B5EF4-FFF2-40B4-BE49-F238E27FC236}">
                <a16:creationId xmlns:a16="http://schemas.microsoft.com/office/drawing/2014/main" id="{05408798-0DB3-46BF-880E-7BB904D700F6}"/>
              </a:ext>
            </a:extLst>
          </p:cNvPr>
          <p:cNvSpPr>
            <a:spLocks noGrp="1"/>
          </p:cNvSpPr>
          <p:nvPr>
            <p:ph type="subTitle" idx="1"/>
          </p:nvPr>
        </p:nvSpPr>
        <p:spPr>
          <a:xfrm>
            <a:off x="1524000" y="3475990"/>
            <a:ext cx="9144000" cy="1325880"/>
          </a:xfrm>
        </p:spPr>
        <p:txBody>
          <a:bodyPr rtlCol="0"/>
          <a:lstStyle/>
          <a:p>
            <a:pPr rtl="0"/>
            <a:r>
              <a:rPr lang="fr-FR" dirty="0"/>
              <a:t>Advanced Method</a:t>
            </a:r>
          </a:p>
        </p:txBody>
      </p:sp>
      <p:pic>
        <p:nvPicPr>
          <p:cNvPr id="7" name="Image 6" descr="Une image contenant violet, sombre, très coloré, objet d’extérieur&#10;&#10;Description générée automatiquement">
            <a:extLst>
              <a:ext uri="{FF2B5EF4-FFF2-40B4-BE49-F238E27FC236}">
                <a16:creationId xmlns:a16="http://schemas.microsoft.com/office/drawing/2014/main" id="{70E3C6F8-1A17-04B1-A2E9-10C28EB26249}"/>
              </a:ext>
            </a:extLst>
          </p:cNvPr>
          <p:cNvPicPr>
            <a:picLocks noChangeAspect="1"/>
          </p:cNvPicPr>
          <p:nvPr/>
        </p:nvPicPr>
        <p:blipFill>
          <a:blip r:embed="rId3"/>
          <a:stretch>
            <a:fillRect/>
          </a:stretch>
        </p:blipFill>
        <p:spPr>
          <a:xfrm>
            <a:off x="0" y="3147060"/>
            <a:ext cx="4353560" cy="4353560"/>
          </a:xfrm>
          <a:prstGeom prst="rect">
            <a:avLst/>
          </a:prstGeom>
        </p:spPr>
      </p:pic>
      <p:pic>
        <p:nvPicPr>
          <p:cNvPr id="8" name="Image 7">
            <a:extLst>
              <a:ext uri="{FF2B5EF4-FFF2-40B4-BE49-F238E27FC236}">
                <a16:creationId xmlns:a16="http://schemas.microsoft.com/office/drawing/2014/main" id="{8D610241-B346-59C1-5FA6-8731D5039667}"/>
              </a:ext>
            </a:extLst>
          </p:cNvPr>
          <p:cNvPicPr>
            <a:picLocks noChangeAspect="1"/>
          </p:cNvPicPr>
          <p:nvPr/>
        </p:nvPicPr>
        <p:blipFill>
          <a:blip r:embed="rId4"/>
          <a:stretch>
            <a:fillRect/>
          </a:stretch>
        </p:blipFill>
        <p:spPr>
          <a:xfrm>
            <a:off x="98660" y="131260"/>
            <a:ext cx="759860" cy="779895"/>
          </a:xfrm>
          <a:prstGeom prst="rect">
            <a:avLst/>
          </a:prstGeom>
          <a:noFill/>
        </p:spPr>
      </p:pic>
      <p:pic>
        <p:nvPicPr>
          <p:cNvPr id="9" name="Image 8">
            <a:extLst>
              <a:ext uri="{FF2B5EF4-FFF2-40B4-BE49-F238E27FC236}">
                <a16:creationId xmlns:a16="http://schemas.microsoft.com/office/drawing/2014/main" id="{C667C7A8-9C46-66F0-7DDD-B8E90B24F4A7}"/>
              </a:ext>
            </a:extLst>
          </p:cNvPr>
          <p:cNvPicPr>
            <a:picLocks noChangeAspect="1"/>
          </p:cNvPicPr>
          <p:nvPr/>
        </p:nvPicPr>
        <p:blipFill>
          <a:blip r:embed="rId5"/>
          <a:stretch>
            <a:fillRect/>
          </a:stretch>
        </p:blipFill>
        <p:spPr>
          <a:xfrm>
            <a:off x="11162792" y="64008"/>
            <a:ext cx="914400" cy="914400"/>
          </a:xfrm>
          <a:prstGeom prst="rect">
            <a:avLst/>
          </a:prstGeom>
          <a:noFill/>
        </p:spPr>
      </p:pic>
    </p:spTree>
    <p:extLst>
      <p:ext uri="{BB962C8B-B14F-4D97-AF65-F5344CB8AC3E}">
        <p14:creationId xmlns:p14="http://schemas.microsoft.com/office/powerpoint/2010/main" val="3726353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a:t>Usable </a:t>
            </a:r>
            <a:r>
              <a:rPr lang="fr-FR" sz="4000" dirty="0" err="1"/>
              <a:t>models</a:t>
            </a:r>
            <a:endParaRPr lang="fr-FR" sz="4000" dirty="0"/>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22</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p:txBody>
          <a:bodyPr>
            <a:normAutofit fontScale="92500" lnSpcReduction="20000"/>
          </a:bodyPr>
          <a:lstStyle/>
          <a:p>
            <a:pPr marL="0" indent="0">
              <a:buNone/>
            </a:pPr>
            <a:r>
              <a:rPr lang="en-US" dirty="0"/>
              <a:t>With the data we have, we can use these models: </a:t>
            </a:r>
          </a:p>
          <a:p>
            <a:pPr marL="0" indent="0">
              <a:buNone/>
            </a:pPr>
            <a:endParaRPr lang="en-US" dirty="0"/>
          </a:p>
          <a:p>
            <a:pPr marL="0" indent="0">
              <a:buNone/>
            </a:pPr>
            <a:r>
              <a:rPr lang="en-US" u="sng" dirty="0"/>
              <a:t>Regression models:</a:t>
            </a:r>
            <a:endParaRPr lang="en-US" dirty="0"/>
          </a:p>
          <a:p>
            <a:r>
              <a:rPr lang="en-US" dirty="0" err="1"/>
              <a:t>RidgeRegression</a:t>
            </a:r>
            <a:endParaRPr lang="en-US" dirty="0"/>
          </a:p>
          <a:p>
            <a:r>
              <a:rPr lang="en-US" dirty="0"/>
              <a:t>SVR(kernel='linear')</a:t>
            </a:r>
          </a:p>
          <a:p>
            <a:r>
              <a:rPr lang="en-US" dirty="0"/>
              <a:t>SVR(kernel='</a:t>
            </a:r>
            <a:r>
              <a:rPr lang="en-US" dirty="0" err="1"/>
              <a:t>rbf</a:t>
            </a:r>
            <a:r>
              <a:rPr lang="en-US" dirty="0"/>
              <a:t>')</a:t>
            </a:r>
          </a:p>
          <a:p>
            <a:r>
              <a:rPr lang="en-US" dirty="0" err="1"/>
              <a:t>EnsembleRegressors</a:t>
            </a:r>
            <a:endParaRPr lang="en-US" dirty="0"/>
          </a:p>
          <a:p>
            <a:pPr marL="0" indent="0">
              <a:buNone/>
            </a:pPr>
            <a:endParaRPr lang="en-US" dirty="0"/>
          </a:p>
          <a:p>
            <a:pPr marL="0" indent="0">
              <a:buNone/>
            </a:pPr>
            <a:r>
              <a:rPr lang="en-US" u="sng" dirty="0"/>
              <a:t>Classification models :</a:t>
            </a:r>
          </a:p>
          <a:p>
            <a:r>
              <a:rPr lang="en-US" dirty="0"/>
              <a:t>K-nearest neighbors</a:t>
            </a:r>
            <a:endParaRPr lang="fr-FR" dirty="0"/>
          </a:p>
          <a:p>
            <a:endParaRPr lang="fr-FR" dirty="0"/>
          </a:p>
          <a:p>
            <a:pPr marL="0" indent="0">
              <a:buNone/>
            </a:pPr>
            <a:endParaRPr lang="fr-FR" dirty="0"/>
          </a:p>
        </p:txBody>
      </p:sp>
      <p:pic>
        <p:nvPicPr>
          <p:cNvPr id="1026" name="Picture 2" descr="Choosing the right estimator — scikit-learn 1.1.2 documentation">
            <a:extLst>
              <a:ext uri="{FF2B5EF4-FFF2-40B4-BE49-F238E27FC236}">
                <a16:creationId xmlns:a16="http://schemas.microsoft.com/office/drawing/2014/main" id="{A5F921D8-F29A-A640-7762-D7F93C3E5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928" y="2191482"/>
            <a:ext cx="6410872" cy="3996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504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err="1"/>
              <a:t>Selected</a:t>
            </a:r>
            <a:r>
              <a:rPr lang="fr-FR" sz="4000" dirty="0"/>
              <a:t> model</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23</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a:xfrm>
            <a:off x="838200" y="1597025"/>
            <a:ext cx="10515600" cy="4895850"/>
          </a:xfrm>
        </p:spPr>
        <p:txBody>
          <a:bodyPr>
            <a:normAutofit lnSpcReduction="10000"/>
          </a:bodyPr>
          <a:lstStyle/>
          <a:p>
            <a:pPr marL="0" indent="0" algn="just">
              <a:buNone/>
            </a:pPr>
            <a:r>
              <a:rPr lang="en-US" sz="1800" dirty="0"/>
              <a:t>Because of the weak correlations between the variables of the dataset (see Correlation slide), the regression models do not obtain satisfying scores.</a:t>
            </a:r>
          </a:p>
          <a:p>
            <a:pPr marL="0" indent="0" algn="just">
              <a:buNone/>
            </a:pPr>
            <a:endParaRPr lang="en-US" sz="1800" dirty="0">
              <a:solidFill>
                <a:srgbClr val="FF0000"/>
              </a:solidFill>
            </a:endParaRPr>
          </a:p>
          <a:p>
            <a:pPr marL="0" indent="0" algn="just">
              <a:buNone/>
            </a:pPr>
            <a:r>
              <a:rPr lang="en-US" sz="1800" dirty="0"/>
              <a:t>For this reason, we will transform this regression problem (numerical value of yield) into a classification problem. To do this, we will predict whether the yield will be good (&gt; the median yield) or bad (&lt;= the median yield). With the following code, we can transform the problem :</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lgn="just">
              <a:buNone/>
            </a:pPr>
            <a:r>
              <a:rPr lang="en-US" sz="1800" dirty="0"/>
              <a:t>We will therefore use the only usable classification model, which is the K-nearest neighbors model.</a:t>
            </a:r>
            <a:endParaRPr lang="fr-FR" sz="1800" dirty="0"/>
          </a:p>
        </p:txBody>
      </p:sp>
      <p:pic>
        <p:nvPicPr>
          <p:cNvPr id="5" name="Image 4">
            <a:extLst>
              <a:ext uri="{FF2B5EF4-FFF2-40B4-BE49-F238E27FC236}">
                <a16:creationId xmlns:a16="http://schemas.microsoft.com/office/drawing/2014/main" id="{09A17632-64B3-9647-048E-5C2B4D599AA0}"/>
              </a:ext>
            </a:extLst>
          </p:cNvPr>
          <p:cNvPicPr>
            <a:picLocks noChangeAspect="1"/>
          </p:cNvPicPr>
          <p:nvPr/>
        </p:nvPicPr>
        <p:blipFill>
          <a:blip r:embed="rId3"/>
          <a:stretch>
            <a:fillRect/>
          </a:stretch>
        </p:blipFill>
        <p:spPr>
          <a:xfrm>
            <a:off x="935780" y="3429000"/>
            <a:ext cx="10320440" cy="1924844"/>
          </a:xfrm>
          <a:prstGeom prst="rect">
            <a:avLst/>
          </a:prstGeom>
        </p:spPr>
      </p:pic>
    </p:spTree>
    <p:extLst>
      <p:ext uri="{BB962C8B-B14F-4D97-AF65-F5344CB8AC3E}">
        <p14:creationId xmlns:p14="http://schemas.microsoft.com/office/powerpoint/2010/main" val="1432497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a:xfrm>
            <a:off x="838200" y="-60325"/>
            <a:ext cx="5989275" cy="1600200"/>
          </a:xfrm>
        </p:spPr>
        <p:txBody>
          <a:bodyPr rtlCol="0" anchor="b">
            <a:normAutofit/>
          </a:bodyPr>
          <a:lstStyle/>
          <a:p>
            <a:pPr rtl="0"/>
            <a:r>
              <a:rPr lang="en-US" dirty="0"/>
              <a:t>Why the K-nearest neighbors model could work ?</a:t>
            </a:r>
            <a:endParaRPr lang="fr-FR" dirty="0"/>
          </a:p>
        </p:txBody>
      </p:sp>
      <p:pic>
        <p:nvPicPr>
          <p:cNvPr id="5" name="Image 4" descr="Une image contenant shoji, bâtiment, fenêtre">
            <a:extLst>
              <a:ext uri="{FF2B5EF4-FFF2-40B4-BE49-F238E27FC236}">
                <a16:creationId xmlns:a16="http://schemas.microsoft.com/office/drawing/2014/main" id="{5F4563EA-8415-4073-1062-8E1C6CC0E268}"/>
              </a:ext>
            </a:extLst>
          </p:cNvPr>
          <p:cNvPicPr>
            <a:picLocks noChangeAspect="1"/>
          </p:cNvPicPr>
          <p:nvPr/>
        </p:nvPicPr>
        <p:blipFill>
          <a:blip r:embed="rId3"/>
          <a:stretch>
            <a:fillRect/>
          </a:stretch>
        </p:blipFill>
        <p:spPr>
          <a:xfrm>
            <a:off x="5744494" y="1111290"/>
            <a:ext cx="5352102" cy="5245060"/>
          </a:xfrm>
          <a:prstGeom prst="rect">
            <a:avLst/>
          </a:prstGeom>
          <a:noFill/>
        </p:spPr>
      </p:pic>
      <p:sp>
        <p:nvSpPr>
          <p:cNvPr id="3" name="Espace réservé du contenu 2">
            <a:extLst>
              <a:ext uri="{FF2B5EF4-FFF2-40B4-BE49-F238E27FC236}">
                <a16:creationId xmlns:a16="http://schemas.microsoft.com/office/drawing/2014/main" id="{126387E0-EB02-BB80-7EFB-EE67266BEDDE}"/>
              </a:ext>
            </a:extLst>
          </p:cNvPr>
          <p:cNvSpPr>
            <a:spLocks noGrp="1"/>
          </p:cNvSpPr>
          <p:nvPr>
            <p:ph type="body" sz="half" idx="2"/>
          </p:nvPr>
        </p:nvSpPr>
        <p:spPr>
          <a:xfrm>
            <a:off x="839787" y="2042318"/>
            <a:ext cx="4739209" cy="3811588"/>
          </a:xfrm>
        </p:spPr>
        <p:txBody>
          <a:bodyPr>
            <a:normAutofit fontScale="92500" lnSpcReduction="20000"/>
          </a:bodyPr>
          <a:lstStyle/>
          <a:p>
            <a:pPr marL="0" indent="0">
              <a:buNone/>
            </a:pPr>
            <a:endParaRPr lang="fr-FR" sz="1400" dirty="0"/>
          </a:p>
          <a:p>
            <a:pPr marL="0" indent="0">
              <a:buNone/>
            </a:pPr>
            <a:r>
              <a:rPr lang="fr-FR" sz="1800" dirty="0"/>
              <a:t>Code : </a:t>
            </a:r>
          </a:p>
          <a:p>
            <a:pPr marL="0" indent="0">
              <a:buNone/>
            </a:pPr>
            <a:endParaRPr lang="fr-FR" sz="1800" dirty="0"/>
          </a:p>
          <a:p>
            <a:pPr marL="0" indent="0" algn="just">
              <a:buNone/>
            </a:pPr>
            <a:r>
              <a:rPr lang="en-US" sz="1800" dirty="0"/>
              <a:t>This code represents the features 2 to 2 and puts in orange the good yields (&gt; than the yield median) and in blue the bad yields (&lt;= to the yield median).</a:t>
            </a:r>
            <a:endParaRPr lang="fr-FR" sz="1800" dirty="0"/>
          </a:p>
          <a:p>
            <a:pPr marL="0" indent="0" algn="just">
              <a:buNone/>
            </a:pPr>
            <a:endParaRPr lang="fr-FR" sz="1800" dirty="0"/>
          </a:p>
          <a:p>
            <a:pPr marL="0" indent="0" algn="just">
              <a:buNone/>
            </a:pPr>
            <a:r>
              <a:rPr lang="en-US" sz="1800" dirty="0"/>
              <a:t>We can see that the years with a good yield and the one with a bad yield are sometimes grouped together. We can therefore use a model named K-nearest neighbors, this model tries to predict the correct class for the test data by calculating the distance between the test data and all the training points. Then select the K number of points which is closet to the test data.</a:t>
            </a:r>
            <a:endParaRPr lang="fr-FR" sz="1800" dirty="0"/>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fr-FR" b="1" cap="all" spc="100" smtClean="0">
                <a:solidFill>
                  <a:schemeClr val="accent2"/>
                </a:solidFill>
              </a:rPr>
              <a:pPr rtl="0">
                <a:spcAft>
                  <a:spcPts val="600"/>
                </a:spcAft>
              </a:pPr>
              <a:t>24</a:t>
            </a:fld>
            <a:endParaRPr lang="fr-FR" b="1" cap="all" spc="100" dirty="0">
              <a:solidFill>
                <a:schemeClr val="accent2"/>
              </a:solidFill>
            </a:endParaRPr>
          </a:p>
        </p:txBody>
      </p:sp>
      <p:pic>
        <p:nvPicPr>
          <p:cNvPr id="8" name="Image 7">
            <a:extLst>
              <a:ext uri="{FF2B5EF4-FFF2-40B4-BE49-F238E27FC236}">
                <a16:creationId xmlns:a16="http://schemas.microsoft.com/office/drawing/2014/main" id="{984D65B5-E672-778D-6A8F-FBB9064138AC}"/>
              </a:ext>
            </a:extLst>
          </p:cNvPr>
          <p:cNvPicPr>
            <a:picLocks noChangeAspect="1"/>
          </p:cNvPicPr>
          <p:nvPr/>
        </p:nvPicPr>
        <p:blipFill>
          <a:blip r:embed="rId4"/>
          <a:stretch>
            <a:fillRect/>
          </a:stretch>
        </p:blipFill>
        <p:spPr>
          <a:xfrm>
            <a:off x="1847316" y="2241027"/>
            <a:ext cx="2724150" cy="361950"/>
          </a:xfrm>
          <a:prstGeom prst="rect">
            <a:avLst/>
          </a:prstGeom>
        </p:spPr>
      </p:pic>
    </p:spTree>
    <p:extLst>
      <p:ext uri="{BB962C8B-B14F-4D97-AF65-F5344CB8AC3E}">
        <p14:creationId xmlns:p14="http://schemas.microsoft.com/office/powerpoint/2010/main" val="132867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013EC0-1768-9B65-80F0-0BCD3DA405F7}"/>
              </a:ext>
            </a:extLst>
          </p:cNvPr>
          <p:cNvSpPr>
            <a:spLocks noGrp="1"/>
          </p:cNvSpPr>
          <p:nvPr>
            <p:ph type="title"/>
          </p:nvPr>
        </p:nvSpPr>
        <p:spPr/>
        <p:txBody>
          <a:bodyPr>
            <a:normAutofit/>
          </a:bodyPr>
          <a:lstStyle/>
          <a:p>
            <a:r>
              <a:rPr lang="fr-FR" sz="3600" dirty="0"/>
              <a:t>K-</a:t>
            </a:r>
            <a:r>
              <a:rPr lang="fr-FR" sz="3600" dirty="0" err="1"/>
              <a:t>nearest</a:t>
            </a:r>
            <a:r>
              <a:rPr lang="fr-FR" sz="3600" dirty="0"/>
              <a:t> </a:t>
            </a:r>
            <a:r>
              <a:rPr lang="fr-FR" sz="3600" dirty="0" err="1"/>
              <a:t>neighbors</a:t>
            </a:r>
            <a:r>
              <a:rPr lang="fr-FR" sz="3600" dirty="0"/>
              <a:t> model</a:t>
            </a:r>
          </a:p>
        </p:txBody>
      </p:sp>
      <p:sp>
        <p:nvSpPr>
          <p:cNvPr id="3" name="Espace réservé du contenu 2">
            <a:extLst>
              <a:ext uri="{FF2B5EF4-FFF2-40B4-BE49-F238E27FC236}">
                <a16:creationId xmlns:a16="http://schemas.microsoft.com/office/drawing/2014/main" id="{205172D7-FFE1-A83F-4923-D33A5BCE6478}"/>
              </a:ext>
            </a:extLst>
          </p:cNvPr>
          <p:cNvSpPr>
            <a:spLocks noGrp="1"/>
          </p:cNvSpPr>
          <p:nvPr>
            <p:ph idx="1"/>
          </p:nvPr>
        </p:nvSpPr>
        <p:spPr/>
        <p:txBody>
          <a:bodyPr>
            <a:normAutofit/>
          </a:bodyPr>
          <a:lstStyle/>
          <a:p>
            <a:pPr marL="0" indent="0" algn="just">
              <a:buNone/>
            </a:pPr>
            <a:r>
              <a:rPr lang="en-US" sz="1800" dirty="0"/>
              <a:t>Let's define two matrices, "y" is the one of the target (good or bad yield) and "X" is the one of the features we have selected previously by the Chi square method :</a:t>
            </a:r>
          </a:p>
          <a:p>
            <a:pPr marL="0" indent="0">
              <a:buNone/>
            </a:pPr>
            <a:endParaRPr lang="en-US" sz="1800" dirty="0"/>
          </a:p>
          <a:p>
            <a:pPr marL="0" indent="0">
              <a:buNone/>
            </a:pPr>
            <a:endParaRPr lang="en-US" sz="1800" dirty="0"/>
          </a:p>
          <a:p>
            <a:pPr marL="0" indent="0">
              <a:buNone/>
            </a:pPr>
            <a:r>
              <a:rPr lang="en-US" sz="1800" dirty="0"/>
              <a:t>Let's then select the K-nearest neighbors model :</a:t>
            </a:r>
          </a:p>
          <a:p>
            <a:pPr marL="0" indent="0">
              <a:buNone/>
            </a:pPr>
            <a:endParaRPr lang="fr-FR" sz="1800" dirty="0"/>
          </a:p>
        </p:txBody>
      </p:sp>
      <p:sp>
        <p:nvSpPr>
          <p:cNvPr id="4" name="Espace réservé du numéro de diapositive 3">
            <a:extLst>
              <a:ext uri="{FF2B5EF4-FFF2-40B4-BE49-F238E27FC236}">
                <a16:creationId xmlns:a16="http://schemas.microsoft.com/office/drawing/2014/main" id="{0608F369-7242-D152-A520-083C5A335ADD}"/>
              </a:ext>
            </a:extLst>
          </p:cNvPr>
          <p:cNvSpPr>
            <a:spLocks noGrp="1"/>
          </p:cNvSpPr>
          <p:nvPr>
            <p:ph type="sldNum" sz="quarter" idx="12"/>
          </p:nvPr>
        </p:nvSpPr>
        <p:spPr/>
        <p:txBody>
          <a:bodyPr/>
          <a:lstStyle/>
          <a:p>
            <a:pPr rtl="0"/>
            <a:fld id="{D8DA9DAA-006C-4F4B-980E-E3DF019B24E2}" type="slidenum">
              <a:rPr lang="fr-FR" noProof="0" smtClean="0">
                <a:solidFill>
                  <a:schemeClr val="accent2"/>
                </a:solidFill>
              </a:rPr>
              <a:t>25</a:t>
            </a:fld>
            <a:endParaRPr lang="fr-FR" noProof="0" dirty="0">
              <a:solidFill>
                <a:schemeClr val="accent2"/>
              </a:solidFill>
            </a:endParaRPr>
          </a:p>
        </p:txBody>
      </p:sp>
      <p:pic>
        <p:nvPicPr>
          <p:cNvPr id="6" name="Image 5">
            <a:extLst>
              <a:ext uri="{FF2B5EF4-FFF2-40B4-BE49-F238E27FC236}">
                <a16:creationId xmlns:a16="http://schemas.microsoft.com/office/drawing/2014/main" id="{FC3A03DE-18E6-F45B-8F1D-2613081AF35C}"/>
              </a:ext>
            </a:extLst>
          </p:cNvPr>
          <p:cNvPicPr>
            <a:picLocks noChangeAspect="1"/>
          </p:cNvPicPr>
          <p:nvPr/>
        </p:nvPicPr>
        <p:blipFill rotWithShape="1">
          <a:blip r:embed="rId2"/>
          <a:srcRect b="67498"/>
          <a:stretch/>
        </p:blipFill>
        <p:spPr>
          <a:xfrm>
            <a:off x="838200" y="2419584"/>
            <a:ext cx="8116182" cy="807092"/>
          </a:xfrm>
          <a:prstGeom prst="rect">
            <a:avLst/>
          </a:prstGeom>
        </p:spPr>
      </p:pic>
      <p:pic>
        <p:nvPicPr>
          <p:cNvPr id="8" name="Image 7">
            <a:extLst>
              <a:ext uri="{FF2B5EF4-FFF2-40B4-BE49-F238E27FC236}">
                <a16:creationId xmlns:a16="http://schemas.microsoft.com/office/drawing/2014/main" id="{1539264F-38DB-C0C9-1A4B-97C67F641DCA}"/>
              </a:ext>
            </a:extLst>
          </p:cNvPr>
          <p:cNvPicPr>
            <a:picLocks noChangeAspect="1"/>
          </p:cNvPicPr>
          <p:nvPr/>
        </p:nvPicPr>
        <p:blipFill>
          <a:blip r:embed="rId3"/>
          <a:stretch>
            <a:fillRect/>
          </a:stretch>
        </p:blipFill>
        <p:spPr>
          <a:xfrm>
            <a:off x="838200" y="3631325"/>
            <a:ext cx="7181850" cy="381000"/>
          </a:xfrm>
          <a:prstGeom prst="rect">
            <a:avLst/>
          </a:prstGeom>
        </p:spPr>
      </p:pic>
    </p:spTree>
    <p:extLst>
      <p:ext uri="{BB962C8B-B14F-4D97-AF65-F5344CB8AC3E}">
        <p14:creationId xmlns:p14="http://schemas.microsoft.com/office/powerpoint/2010/main" val="4134617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013EC0-1768-9B65-80F0-0BCD3DA405F7}"/>
              </a:ext>
            </a:extLst>
          </p:cNvPr>
          <p:cNvSpPr>
            <a:spLocks noGrp="1"/>
          </p:cNvSpPr>
          <p:nvPr>
            <p:ph type="title"/>
          </p:nvPr>
        </p:nvSpPr>
        <p:spPr/>
        <p:txBody>
          <a:bodyPr>
            <a:normAutofit/>
          </a:bodyPr>
          <a:lstStyle/>
          <a:p>
            <a:r>
              <a:rPr lang="en-US" sz="3600" dirty="0"/>
              <a:t>Train set, test set, training and first score</a:t>
            </a:r>
            <a:endParaRPr lang="fr-FR" sz="3600" dirty="0"/>
          </a:p>
        </p:txBody>
      </p:sp>
      <p:sp>
        <p:nvSpPr>
          <p:cNvPr id="3" name="Espace réservé du contenu 2">
            <a:extLst>
              <a:ext uri="{FF2B5EF4-FFF2-40B4-BE49-F238E27FC236}">
                <a16:creationId xmlns:a16="http://schemas.microsoft.com/office/drawing/2014/main" id="{205172D7-FFE1-A83F-4923-D33A5BCE6478}"/>
              </a:ext>
            </a:extLst>
          </p:cNvPr>
          <p:cNvSpPr>
            <a:spLocks noGrp="1"/>
          </p:cNvSpPr>
          <p:nvPr>
            <p:ph idx="1"/>
          </p:nvPr>
        </p:nvSpPr>
        <p:spPr/>
        <p:txBody>
          <a:bodyPr>
            <a:normAutofit fontScale="92500" lnSpcReduction="10000"/>
          </a:bodyPr>
          <a:lstStyle/>
          <a:p>
            <a:pPr marL="0" indent="0" algn="just">
              <a:buNone/>
            </a:pPr>
            <a:r>
              <a:rPr lang="en-US" sz="1800" dirty="0"/>
              <a:t>As their name indicates, the train set will be used to train our model while the test set will be used to evaluate it in order to know its accuracy. 90% of the data will be in the train set and 10% in the test set :</a:t>
            </a:r>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r>
              <a:rPr lang="en-US" sz="1800" dirty="0"/>
              <a:t>Let's train the model on the train set data :</a:t>
            </a:r>
          </a:p>
          <a:p>
            <a:pPr marL="0" indent="0" algn="just">
              <a:buNone/>
            </a:pPr>
            <a:endParaRPr lang="en-US" sz="1800" dirty="0"/>
          </a:p>
          <a:p>
            <a:pPr marL="0" indent="0" algn="just">
              <a:buNone/>
            </a:pPr>
            <a:endParaRPr lang="en-US" sz="1800" dirty="0"/>
          </a:p>
          <a:p>
            <a:pPr marL="0" indent="0" algn="just">
              <a:buNone/>
            </a:pPr>
            <a:r>
              <a:rPr lang="en-US" sz="1800" dirty="0"/>
              <a:t>Let's test the model on the test set data :</a:t>
            </a:r>
          </a:p>
          <a:p>
            <a:pPr marL="0" indent="0" algn="just">
              <a:buNone/>
            </a:pPr>
            <a:endParaRPr lang="en-US" sz="1800" dirty="0"/>
          </a:p>
          <a:p>
            <a:pPr marL="0" indent="0" algn="just">
              <a:buNone/>
            </a:pPr>
            <a:endParaRPr lang="en-US" sz="1800" dirty="0"/>
          </a:p>
          <a:p>
            <a:pPr marL="0" indent="0" algn="just">
              <a:buNone/>
            </a:pPr>
            <a:r>
              <a:rPr lang="en-US" sz="1800" dirty="0"/>
              <a:t>We obtain an accuracy of 67%, which means that 67% of the predictions (good or bad yield) are good. This is already a good score but we can improve it.</a:t>
            </a:r>
          </a:p>
        </p:txBody>
      </p:sp>
      <p:sp>
        <p:nvSpPr>
          <p:cNvPr id="4" name="Espace réservé du numéro de diapositive 3">
            <a:extLst>
              <a:ext uri="{FF2B5EF4-FFF2-40B4-BE49-F238E27FC236}">
                <a16:creationId xmlns:a16="http://schemas.microsoft.com/office/drawing/2014/main" id="{0608F369-7242-D152-A520-083C5A335ADD}"/>
              </a:ext>
            </a:extLst>
          </p:cNvPr>
          <p:cNvSpPr>
            <a:spLocks noGrp="1"/>
          </p:cNvSpPr>
          <p:nvPr>
            <p:ph type="sldNum" sz="quarter" idx="12"/>
          </p:nvPr>
        </p:nvSpPr>
        <p:spPr/>
        <p:txBody>
          <a:bodyPr/>
          <a:lstStyle/>
          <a:p>
            <a:pPr rtl="0"/>
            <a:fld id="{D8DA9DAA-006C-4F4B-980E-E3DF019B24E2}" type="slidenum">
              <a:rPr lang="fr-FR" noProof="0" smtClean="0">
                <a:solidFill>
                  <a:schemeClr val="accent2"/>
                </a:solidFill>
              </a:rPr>
              <a:t>26</a:t>
            </a:fld>
            <a:endParaRPr lang="fr-FR" noProof="0" dirty="0">
              <a:solidFill>
                <a:schemeClr val="accent2"/>
              </a:solidFill>
            </a:endParaRPr>
          </a:p>
        </p:txBody>
      </p:sp>
      <p:pic>
        <p:nvPicPr>
          <p:cNvPr id="7" name="Image 6">
            <a:extLst>
              <a:ext uri="{FF2B5EF4-FFF2-40B4-BE49-F238E27FC236}">
                <a16:creationId xmlns:a16="http://schemas.microsoft.com/office/drawing/2014/main" id="{00F842CB-9DCF-79DE-F5DF-59B4F7148182}"/>
              </a:ext>
            </a:extLst>
          </p:cNvPr>
          <p:cNvPicPr>
            <a:picLocks noChangeAspect="1"/>
          </p:cNvPicPr>
          <p:nvPr/>
        </p:nvPicPr>
        <p:blipFill>
          <a:blip r:embed="rId2"/>
          <a:stretch>
            <a:fillRect/>
          </a:stretch>
        </p:blipFill>
        <p:spPr>
          <a:xfrm>
            <a:off x="838200" y="2544260"/>
            <a:ext cx="7219950" cy="1028700"/>
          </a:xfrm>
          <a:prstGeom prst="rect">
            <a:avLst/>
          </a:prstGeom>
        </p:spPr>
      </p:pic>
      <p:pic>
        <p:nvPicPr>
          <p:cNvPr id="10" name="Image 9">
            <a:extLst>
              <a:ext uri="{FF2B5EF4-FFF2-40B4-BE49-F238E27FC236}">
                <a16:creationId xmlns:a16="http://schemas.microsoft.com/office/drawing/2014/main" id="{15916427-C6E9-074F-50A7-DBBA8B4E4BEA}"/>
              </a:ext>
            </a:extLst>
          </p:cNvPr>
          <p:cNvPicPr>
            <a:picLocks noChangeAspect="1"/>
          </p:cNvPicPr>
          <p:nvPr/>
        </p:nvPicPr>
        <p:blipFill>
          <a:blip r:embed="rId3"/>
          <a:stretch>
            <a:fillRect/>
          </a:stretch>
        </p:blipFill>
        <p:spPr>
          <a:xfrm>
            <a:off x="838200" y="3952312"/>
            <a:ext cx="7153275" cy="542925"/>
          </a:xfrm>
          <a:prstGeom prst="rect">
            <a:avLst/>
          </a:prstGeom>
        </p:spPr>
      </p:pic>
      <p:pic>
        <p:nvPicPr>
          <p:cNvPr id="12" name="Image 11">
            <a:extLst>
              <a:ext uri="{FF2B5EF4-FFF2-40B4-BE49-F238E27FC236}">
                <a16:creationId xmlns:a16="http://schemas.microsoft.com/office/drawing/2014/main" id="{EDDD7455-81F0-8CF4-06B5-B9EFD39B3C90}"/>
              </a:ext>
            </a:extLst>
          </p:cNvPr>
          <p:cNvPicPr>
            <a:picLocks noChangeAspect="1"/>
          </p:cNvPicPr>
          <p:nvPr/>
        </p:nvPicPr>
        <p:blipFill>
          <a:blip r:embed="rId4"/>
          <a:stretch>
            <a:fillRect/>
          </a:stretch>
        </p:blipFill>
        <p:spPr>
          <a:xfrm>
            <a:off x="876300" y="4874589"/>
            <a:ext cx="7181850" cy="590550"/>
          </a:xfrm>
          <a:prstGeom prst="rect">
            <a:avLst/>
          </a:prstGeom>
        </p:spPr>
      </p:pic>
    </p:spTree>
    <p:extLst>
      <p:ext uri="{BB962C8B-B14F-4D97-AF65-F5344CB8AC3E}">
        <p14:creationId xmlns:p14="http://schemas.microsoft.com/office/powerpoint/2010/main" val="3281508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err="1"/>
              <a:t>Hyperparameters</a:t>
            </a:r>
            <a:r>
              <a:rPr lang="fr-FR" sz="4000" dirty="0"/>
              <a:t> </a:t>
            </a:r>
            <a:r>
              <a:rPr lang="fr-FR" sz="4000" dirty="0" err="1"/>
              <a:t>selection</a:t>
            </a:r>
            <a:r>
              <a:rPr lang="fr-FR" sz="4000" dirty="0"/>
              <a:t> </a:t>
            </a:r>
            <a:r>
              <a:rPr lang="fr-FR" sz="4000" dirty="0" err="1"/>
              <a:t>using</a:t>
            </a:r>
            <a:r>
              <a:rPr lang="fr-FR" sz="4000" dirty="0"/>
              <a:t> Cross validation</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27</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p:txBody>
          <a:bodyPr>
            <a:normAutofit/>
          </a:bodyPr>
          <a:lstStyle/>
          <a:p>
            <a:pPr marL="0" indent="0" algn="just">
              <a:buNone/>
            </a:pPr>
            <a:r>
              <a:rPr lang="en-US" sz="1800" dirty="0"/>
              <a:t>In order to improve the accuracy of the model, we will modify the hyperparameters of the K-nearest neighbors model, namely the number of neighbors to be considered as well as the type of distance (Euclidian or Manhattan). To do this, we will validate our model on different cuts (validation set) of the train set (cv=10) and then average the results obtained for each hyper-parameter value to determine the best model.</a:t>
            </a:r>
          </a:p>
          <a:p>
            <a:pPr marL="0" indent="0" algn="just">
              <a:buNone/>
            </a:pPr>
            <a:endParaRPr lang="en-US" sz="1800" dirty="0"/>
          </a:p>
          <a:p>
            <a:pPr marL="0" indent="0" algn="just">
              <a:buNone/>
            </a:pPr>
            <a:r>
              <a:rPr lang="en-US" sz="1800" dirty="0"/>
              <a:t>For example, here is the result of this cross validation for a number of neighbors equal to 3 and a Euclidean distance :</a:t>
            </a:r>
            <a:endParaRPr lang="fr-FR" sz="1800" dirty="0"/>
          </a:p>
          <a:p>
            <a:pPr marL="0" indent="0">
              <a:buNone/>
            </a:pPr>
            <a:endParaRPr lang="fr-FR" dirty="0"/>
          </a:p>
          <a:p>
            <a:pPr marL="0" indent="0">
              <a:buNone/>
            </a:pPr>
            <a:endParaRPr lang="fr-FR" dirty="0"/>
          </a:p>
          <a:p>
            <a:pPr marL="0" indent="0">
              <a:buNone/>
            </a:pPr>
            <a:endParaRPr lang="fr-FR" dirty="0"/>
          </a:p>
        </p:txBody>
      </p:sp>
      <p:pic>
        <p:nvPicPr>
          <p:cNvPr id="11" name="Image 10">
            <a:extLst>
              <a:ext uri="{FF2B5EF4-FFF2-40B4-BE49-F238E27FC236}">
                <a16:creationId xmlns:a16="http://schemas.microsoft.com/office/drawing/2014/main" id="{A14A6446-4613-0088-759B-0B749204A8C9}"/>
              </a:ext>
            </a:extLst>
          </p:cNvPr>
          <p:cNvPicPr>
            <a:picLocks noChangeAspect="1"/>
          </p:cNvPicPr>
          <p:nvPr/>
        </p:nvPicPr>
        <p:blipFill>
          <a:blip r:embed="rId3"/>
          <a:stretch>
            <a:fillRect/>
          </a:stretch>
        </p:blipFill>
        <p:spPr>
          <a:xfrm>
            <a:off x="838200" y="4153624"/>
            <a:ext cx="8934450" cy="495300"/>
          </a:xfrm>
          <a:prstGeom prst="rect">
            <a:avLst/>
          </a:prstGeom>
        </p:spPr>
      </p:pic>
    </p:spTree>
    <p:extLst>
      <p:ext uri="{BB962C8B-B14F-4D97-AF65-F5344CB8AC3E}">
        <p14:creationId xmlns:p14="http://schemas.microsoft.com/office/powerpoint/2010/main" val="2131338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a:t>Validation </a:t>
            </a:r>
            <a:r>
              <a:rPr lang="fr-FR" sz="4000" dirty="0" err="1"/>
              <a:t>Curve</a:t>
            </a:r>
            <a:r>
              <a:rPr lang="fr-FR" sz="4000" dirty="0"/>
              <a:t> </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28</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a:xfrm>
            <a:off x="838200" y="1365813"/>
            <a:ext cx="10515600" cy="5254906"/>
          </a:xfrm>
        </p:spPr>
        <p:txBody>
          <a:bodyPr>
            <a:normAutofit/>
          </a:bodyPr>
          <a:lstStyle/>
          <a:p>
            <a:pPr marL="0" indent="0" algn="just">
              <a:buNone/>
            </a:pPr>
            <a:r>
              <a:rPr lang="en-US" sz="1800" dirty="0"/>
              <a:t>Now, let's take the code from the previous slide and plot the results of the models for each value of the "neighbors" hyperparameter :</a:t>
            </a:r>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r>
              <a:rPr lang="en-US" sz="1800" dirty="0"/>
              <a:t>We therefore obtain this validation curve with the number of neighbors on the x-axis and the accuracy of the model on the validation sets on the y-axis. We can conclude that the most accurate model with a Euclidean distance is the one with a number of neighbors equal to 33 and an accuracy of 61,39% (on validation sets).</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fr-FR" sz="1800"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12" name="Image 11">
            <a:extLst>
              <a:ext uri="{FF2B5EF4-FFF2-40B4-BE49-F238E27FC236}">
                <a16:creationId xmlns:a16="http://schemas.microsoft.com/office/drawing/2014/main" id="{D098F4D0-29C1-110D-FA9C-0A0F333396AC}"/>
              </a:ext>
            </a:extLst>
          </p:cNvPr>
          <p:cNvPicPr>
            <a:picLocks noChangeAspect="1"/>
          </p:cNvPicPr>
          <p:nvPr/>
        </p:nvPicPr>
        <p:blipFill rotWithShape="1">
          <a:blip r:embed="rId3"/>
          <a:srcRect t="774" r="699"/>
          <a:stretch/>
        </p:blipFill>
        <p:spPr>
          <a:xfrm>
            <a:off x="940203" y="1956121"/>
            <a:ext cx="7215332" cy="3298785"/>
          </a:xfrm>
          <a:prstGeom prst="rect">
            <a:avLst/>
          </a:prstGeom>
        </p:spPr>
      </p:pic>
    </p:spTree>
    <p:extLst>
      <p:ext uri="{BB962C8B-B14F-4D97-AF65-F5344CB8AC3E}">
        <p14:creationId xmlns:p14="http://schemas.microsoft.com/office/powerpoint/2010/main" val="1460583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err="1"/>
              <a:t>Hyperparameters</a:t>
            </a:r>
            <a:r>
              <a:rPr lang="fr-FR" sz="4000" dirty="0"/>
              <a:t> </a:t>
            </a:r>
            <a:r>
              <a:rPr lang="fr-FR" sz="4000" dirty="0" err="1"/>
              <a:t>selection</a:t>
            </a:r>
            <a:r>
              <a:rPr lang="fr-FR" sz="4000" dirty="0"/>
              <a:t> </a:t>
            </a:r>
            <a:r>
              <a:rPr lang="fr-FR" sz="4000" dirty="0" err="1"/>
              <a:t>using</a:t>
            </a:r>
            <a:r>
              <a:rPr lang="fr-FR" sz="4000" dirty="0"/>
              <a:t> </a:t>
            </a:r>
            <a:r>
              <a:rPr lang="fr-FR" sz="4000" dirty="0" err="1"/>
              <a:t>GridSearchCV</a:t>
            </a:r>
            <a:r>
              <a:rPr lang="fr-FR" sz="4000" dirty="0"/>
              <a:t> + Cross validation </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29</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a:xfrm>
            <a:off x="838200" y="1825625"/>
            <a:ext cx="10515600" cy="4667250"/>
          </a:xfrm>
        </p:spPr>
        <p:txBody>
          <a:bodyPr>
            <a:normAutofit/>
          </a:bodyPr>
          <a:lstStyle/>
          <a:p>
            <a:pPr marL="0" indent="0" algn="just">
              <a:buNone/>
            </a:pPr>
            <a:r>
              <a:rPr lang="en-US" sz="1800" dirty="0"/>
              <a:t>Now let's use </a:t>
            </a:r>
            <a:r>
              <a:rPr lang="en-US" sz="1800" dirty="0" err="1"/>
              <a:t>GridSearchCV</a:t>
            </a:r>
            <a:r>
              <a:rPr lang="en-US" sz="1800" dirty="0"/>
              <a:t> to determine the best model according to all parameters (number of neighbors and distance) :</a:t>
            </a:r>
            <a:endParaRPr lang="fr-FR" sz="1800" dirty="0"/>
          </a:p>
          <a:p>
            <a:pPr marL="0" indent="0" algn="just">
              <a:buNone/>
            </a:pPr>
            <a:endParaRPr lang="fr-FR" dirty="0"/>
          </a:p>
          <a:p>
            <a:pPr marL="0" indent="0" algn="just">
              <a:buNone/>
            </a:pPr>
            <a:endParaRPr lang="fr-FR" dirty="0"/>
          </a:p>
          <a:p>
            <a:pPr marL="0" indent="0" algn="just">
              <a:buNone/>
            </a:pPr>
            <a:endParaRPr lang="fr-FR" dirty="0"/>
          </a:p>
          <a:p>
            <a:pPr marL="0" indent="0" algn="just">
              <a:buNone/>
            </a:pPr>
            <a:r>
              <a:rPr lang="en-US" sz="1800" dirty="0"/>
              <a:t>The best model obtains an accuracy of 62.35% on the validation sets, which is better than our previous result.</a:t>
            </a:r>
          </a:p>
          <a:p>
            <a:pPr marL="0" indent="0" algn="just">
              <a:buNone/>
            </a:pPr>
            <a:r>
              <a:rPr lang="en-US" sz="1800" dirty="0"/>
              <a:t>Let's look at the hyperparameters of this model :</a:t>
            </a:r>
          </a:p>
          <a:p>
            <a:pPr marL="0" indent="0" algn="just">
              <a:buNone/>
            </a:pPr>
            <a:endParaRPr lang="en-US" sz="1800" dirty="0"/>
          </a:p>
          <a:p>
            <a:pPr marL="0" indent="0" algn="just">
              <a:buNone/>
            </a:pPr>
            <a:endParaRPr lang="en-US" sz="1800" dirty="0"/>
          </a:p>
          <a:p>
            <a:pPr marL="0" indent="0" algn="just">
              <a:buNone/>
            </a:pPr>
            <a:r>
              <a:rPr lang="en-US" sz="1800" dirty="0"/>
              <a:t>We can conclude that the best model has the following hyperparameters: a Manhattan distance and a number of neighbors of 7.</a:t>
            </a:r>
            <a:endParaRPr lang="fr-FR" sz="1800" dirty="0"/>
          </a:p>
          <a:p>
            <a:pPr marL="0" indent="0">
              <a:buNone/>
            </a:pPr>
            <a:endParaRPr lang="fr-FR" dirty="0"/>
          </a:p>
        </p:txBody>
      </p:sp>
      <p:pic>
        <p:nvPicPr>
          <p:cNvPr id="6" name="Image 5">
            <a:extLst>
              <a:ext uri="{FF2B5EF4-FFF2-40B4-BE49-F238E27FC236}">
                <a16:creationId xmlns:a16="http://schemas.microsoft.com/office/drawing/2014/main" id="{B8C9603B-04A8-9F2E-451A-2D934257129E}"/>
              </a:ext>
            </a:extLst>
          </p:cNvPr>
          <p:cNvPicPr>
            <a:picLocks noChangeAspect="1"/>
          </p:cNvPicPr>
          <p:nvPr/>
        </p:nvPicPr>
        <p:blipFill>
          <a:blip r:embed="rId3"/>
          <a:stretch>
            <a:fillRect/>
          </a:stretch>
        </p:blipFill>
        <p:spPr>
          <a:xfrm>
            <a:off x="838200" y="2422314"/>
            <a:ext cx="9001125" cy="1524000"/>
          </a:xfrm>
          <a:prstGeom prst="rect">
            <a:avLst/>
          </a:prstGeom>
        </p:spPr>
      </p:pic>
      <p:pic>
        <p:nvPicPr>
          <p:cNvPr id="8" name="Image 7">
            <a:extLst>
              <a:ext uri="{FF2B5EF4-FFF2-40B4-BE49-F238E27FC236}">
                <a16:creationId xmlns:a16="http://schemas.microsoft.com/office/drawing/2014/main" id="{EB0EDAF8-F239-003F-709B-E752494C5EB4}"/>
              </a:ext>
            </a:extLst>
          </p:cNvPr>
          <p:cNvPicPr>
            <a:picLocks noChangeAspect="1"/>
          </p:cNvPicPr>
          <p:nvPr/>
        </p:nvPicPr>
        <p:blipFill>
          <a:blip r:embed="rId4"/>
          <a:stretch>
            <a:fillRect/>
          </a:stretch>
        </p:blipFill>
        <p:spPr>
          <a:xfrm>
            <a:off x="838200" y="5019736"/>
            <a:ext cx="7172325" cy="638175"/>
          </a:xfrm>
          <a:prstGeom prst="rect">
            <a:avLst/>
          </a:prstGeom>
        </p:spPr>
      </p:pic>
    </p:spTree>
    <p:extLst>
      <p:ext uri="{BB962C8B-B14F-4D97-AF65-F5344CB8AC3E}">
        <p14:creationId xmlns:p14="http://schemas.microsoft.com/office/powerpoint/2010/main" val="2117013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fr-FR" sz="5400" dirty="0"/>
              <a:t>Introduction</a:t>
            </a:r>
            <a:endParaRPr lang="fr-FR" dirty="0"/>
          </a:p>
        </p:txBody>
      </p:sp>
      <p:sp>
        <p:nvSpPr>
          <p:cNvPr id="4" name="Espace réservé du contenu 3">
            <a:extLst>
              <a:ext uri="{FF2B5EF4-FFF2-40B4-BE49-F238E27FC236}">
                <a16:creationId xmlns:a16="http://schemas.microsoft.com/office/drawing/2014/main" id="{B0881FA9-F3B0-4912-B0E1-352094195C30}"/>
              </a:ext>
            </a:extLst>
          </p:cNvPr>
          <p:cNvSpPr>
            <a:spLocks noGrp="1"/>
          </p:cNvSpPr>
          <p:nvPr>
            <p:ph idx="1"/>
          </p:nvPr>
        </p:nvSpPr>
        <p:spPr/>
        <p:txBody>
          <a:bodyPr rtlCol="0">
            <a:normAutofit fontScale="92500" lnSpcReduction="10000"/>
          </a:bodyPr>
          <a:lstStyle/>
          <a:p>
            <a:pPr algn="just" rtl="0"/>
            <a:r>
              <a:rPr lang="en-US" dirty="0"/>
              <a:t>The economy of Madhya Pradesh is an agrarian economy, which means that it is mainly based on the production and maintenance of crops and agricultural land. Agricultural yield is therefore a priority for its citizens who depend on it and especially the yield of soybean crops, the second most important crop in this state after wheat. In this sense, the prediction of soybean crops in Madhya Pradesh would be a real progress for agricultural management and farmers. So that is what we are going to do here using data and machine learning.</a:t>
            </a:r>
            <a:endParaRPr lang="fr-FR" dirty="0"/>
          </a:p>
        </p:txBody>
      </p:sp>
      <p:pic>
        <p:nvPicPr>
          <p:cNvPr id="8" name="Espace réservé d’image 7" descr="lumière d’avant l’aube sur des montagnes">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10" name="Espace réservé du pied de page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fr-FR" dirty="0"/>
              <a:t>DATA CHALLENGE – PHASE 2</a:t>
            </a:r>
          </a:p>
        </p:txBody>
      </p:sp>
      <p:sp>
        <p:nvSpPr>
          <p:cNvPr id="11" name="Espace réservé du numéro de diapositive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fr-FR" smtClean="0"/>
              <a:pPr rtl="0"/>
              <a:t>3</a:t>
            </a:fld>
            <a:endParaRPr lang="fr-FR"/>
          </a:p>
        </p:txBody>
      </p:sp>
      <p:pic>
        <p:nvPicPr>
          <p:cNvPr id="5" name="Image 4" descr="Une image contenant assiette, alimentation, table, intérieur&#10;&#10;Description générée automatiquement">
            <a:extLst>
              <a:ext uri="{FF2B5EF4-FFF2-40B4-BE49-F238E27FC236}">
                <a16:creationId xmlns:a16="http://schemas.microsoft.com/office/drawing/2014/main" id="{9EDFC3F9-6781-2073-EA2F-4D4B3C2600BF}"/>
              </a:ext>
            </a:extLst>
          </p:cNvPr>
          <p:cNvPicPr>
            <a:picLocks noChangeAspect="1"/>
          </p:cNvPicPr>
          <p:nvPr/>
        </p:nvPicPr>
        <p:blipFill>
          <a:blip r:embed="rId4"/>
          <a:stretch>
            <a:fillRect/>
          </a:stretch>
        </p:blipFill>
        <p:spPr>
          <a:xfrm>
            <a:off x="6727945" y="925512"/>
            <a:ext cx="5715000" cy="5715000"/>
          </a:xfrm>
          <a:prstGeom prst="rect">
            <a:avLst/>
          </a:prstGeom>
        </p:spPr>
      </p:pic>
    </p:spTree>
    <p:extLst>
      <p:ext uri="{BB962C8B-B14F-4D97-AF65-F5344CB8AC3E}">
        <p14:creationId xmlns:p14="http://schemas.microsoft.com/office/powerpoint/2010/main" val="365334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err="1"/>
              <a:t>Model’s</a:t>
            </a:r>
            <a:r>
              <a:rPr lang="fr-FR" sz="4000" dirty="0"/>
              <a:t> </a:t>
            </a:r>
            <a:r>
              <a:rPr lang="fr-FR" sz="4000" dirty="0" err="1"/>
              <a:t>accuracy</a:t>
            </a:r>
            <a:endParaRPr lang="fr-FR" sz="4000" dirty="0"/>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30</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p:txBody>
          <a:bodyPr>
            <a:normAutofit/>
          </a:bodyPr>
          <a:lstStyle/>
          <a:p>
            <a:pPr marL="0" indent="0" algn="just">
              <a:buNone/>
            </a:pPr>
            <a:r>
              <a:rPr lang="en-US" sz="1800" dirty="0"/>
              <a:t>Let’s save this model in a variable and determine its accuracy on the test set (these data have never been seen by the model) :</a:t>
            </a:r>
            <a:endParaRPr lang="fr-FR" sz="1800" dirty="0"/>
          </a:p>
          <a:p>
            <a:pPr marL="0" indent="0" algn="just">
              <a:buNone/>
            </a:pPr>
            <a:endParaRPr lang="fr-FR" dirty="0"/>
          </a:p>
          <a:p>
            <a:pPr marL="0" indent="0" algn="just">
              <a:buNone/>
            </a:pPr>
            <a:endParaRPr lang="fr-FR" dirty="0"/>
          </a:p>
          <a:p>
            <a:pPr marL="0" indent="0" algn="just">
              <a:buNone/>
            </a:pPr>
            <a:endParaRPr lang="en-US" sz="1800" dirty="0"/>
          </a:p>
          <a:p>
            <a:pPr marL="0" indent="0" algn="just">
              <a:buNone/>
            </a:pPr>
            <a:r>
              <a:rPr lang="en-US" sz="1800" dirty="0"/>
              <a:t>The model therefore predicts with an accuracy of 71.74% whether the yield will be good (&gt; to the median of existing yield) or bad (&lt;= to the median of existing yield).</a:t>
            </a:r>
            <a:endParaRPr lang="fr-FR" sz="1800" dirty="0"/>
          </a:p>
          <a:p>
            <a:pPr marL="0" indent="0">
              <a:buNone/>
            </a:pPr>
            <a:endParaRPr lang="fr-FR" dirty="0"/>
          </a:p>
        </p:txBody>
      </p:sp>
      <p:pic>
        <p:nvPicPr>
          <p:cNvPr id="6" name="Image 5">
            <a:extLst>
              <a:ext uri="{FF2B5EF4-FFF2-40B4-BE49-F238E27FC236}">
                <a16:creationId xmlns:a16="http://schemas.microsoft.com/office/drawing/2014/main" id="{0DABBE28-F702-3B65-C2C0-75DA6850681F}"/>
              </a:ext>
            </a:extLst>
          </p:cNvPr>
          <p:cNvPicPr>
            <a:picLocks noChangeAspect="1"/>
          </p:cNvPicPr>
          <p:nvPr/>
        </p:nvPicPr>
        <p:blipFill>
          <a:blip r:embed="rId3"/>
          <a:stretch>
            <a:fillRect/>
          </a:stretch>
        </p:blipFill>
        <p:spPr>
          <a:xfrm>
            <a:off x="838200" y="2543175"/>
            <a:ext cx="7210425" cy="885825"/>
          </a:xfrm>
          <a:prstGeom prst="rect">
            <a:avLst/>
          </a:prstGeom>
        </p:spPr>
      </p:pic>
    </p:spTree>
    <p:extLst>
      <p:ext uri="{BB962C8B-B14F-4D97-AF65-F5344CB8AC3E}">
        <p14:creationId xmlns:p14="http://schemas.microsoft.com/office/powerpoint/2010/main" val="2748896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a:t>Learning </a:t>
            </a:r>
            <a:r>
              <a:rPr lang="fr-FR" sz="4000" dirty="0" err="1"/>
              <a:t>Curve</a:t>
            </a:r>
            <a:endParaRPr lang="fr-FR" sz="4000" dirty="0"/>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31</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a:xfrm>
            <a:off x="838200" y="1354238"/>
            <a:ext cx="10515600" cy="5503762"/>
          </a:xfrm>
        </p:spPr>
        <p:txBody>
          <a:bodyPr>
            <a:normAutofit/>
          </a:bodyPr>
          <a:lstStyle/>
          <a:p>
            <a:pPr marL="0" indent="0" algn="just">
              <a:buNone/>
            </a:pPr>
            <a:r>
              <a:rPr lang="en-US" sz="1700" dirty="0"/>
              <a:t>The learning curve shows the evolution of the accuracy of the model as a function of the number of examples it is trained with. A curve converging to a limit shows that the model does not need any additional data, it has reached its learning maximum. On the contrary, if the curve does not seem to converge, it means that the model could improve its accuracy with more data.</a:t>
            </a:r>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r>
              <a:rPr lang="en-US" sz="1700" dirty="0"/>
              <a:t>Here we notice that the learning curves of the model do not converge. We can therefore conclude that the model could improve its accuracy if we gave it more data to train.</a:t>
            </a:r>
            <a:endParaRPr lang="fr-FR" sz="1700" dirty="0"/>
          </a:p>
        </p:txBody>
      </p:sp>
      <p:pic>
        <p:nvPicPr>
          <p:cNvPr id="10" name="Image 9">
            <a:extLst>
              <a:ext uri="{FF2B5EF4-FFF2-40B4-BE49-F238E27FC236}">
                <a16:creationId xmlns:a16="http://schemas.microsoft.com/office/drawing/2014/main" id="{B15091FF-F6C5-E06D-3A45-509FE6E082A6}"/>
              </a:ext>
            </a:extLst>
          </p:cNvPr>
          <p:cNvPicPr>
            <a:picLocks noChangeAspect="1"/>
          </p:cNvPicPr>
          <p:nvPr/>
        </p:nvPicPr>
        <p:blipFill>
          <a:blip r:embed="rId3"/>
          <a:stretch>
            <a:fillRect/>
          </a:stretch>
        </p:blipFill>
        <p:spPr>
          <a:xfrm>
            <a:off x="930797" y="2346424"/>
            <a:ext cx="8352099" cy="3354190"/>
          </a:xfrm>
          <a:prstGeom prst="rect">
            <a:avLst/>
          </a:prstGeom>
        </p:spPr>
      </p:pic>
    </p:spTree>
    <p:extLst>
      <p:ext uri="{BB962C8B-B14F-4D97-AF65-F5344CB8AC3E}">
        <p14:creationId xmlns:p14="http://schemas.microsoft.com/office/powerpoint/2010/main" val="2563691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a:t>Best Model</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32</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a:xfrm>
            <a:off x="838200" y="1825625"/>
            <a:ext cx="10515600" cy="4667250"/>
          </a:xfrm>
        </p:spPr>
        <p:txBody>
          <a:bodyPr>
            <a:normAutofit/>
          </a:bodyPr>
          <a:lstStyle/>
          <a:p>
            <a:pPr marL="0" indent="0" algn="just">
              <a:buNone/>
            </a:pPr>
            <a:r>
              <a:rPr lang="en-US" sz="1800" dirty="0"/>
              <a:t>Finally, by trying hundreds of combinations of features, I found a better K-nearest neighbors model using the previous year's yield as a feature and districts transformed into numerical values : </a:t>
            </a:r>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r>
              <a:rPr lang="en-US" sz="1800" dirty="0"/>
              <a:t>The hyperparameters of this model are the following :</a:t>
            </a:r>
          </a:p>
          <a:p>
            <a:pPr marL="0" indent="0" algn="just">
              <a:buNone/>
            </a:pPr>
            <a:endParaRPr lang="en-US" sz="1800" dirty="0"/>
          </a:p>
          <a:p>
            <a:pPr marL="0" indent="0" algn="just">
              <a:buNone/>
            </a:pPr>
            <a:endParaRPr lang="en-US" sz="1800" dirty="0"/>
          </a:p>
          <a:p>
            <a:pPr marL="0" indent="0" algn="just">
              <a:buNone/>
            </a:pPr>
            <a:r>
              <a:rPr lang="en-US" sz="1800" dirty="0"/>
              <a:t>This model makes a good prediction in 78.57% of cases</a:t>
            </a:r>
          </a:p>
          <a:p>
            <a:pPr marL="0" indent="0">
              <a:buNone/>
            </a:pPr>
            <a:endParaRPr lang="en-US" sz="1800" dirty="0"/>
          </a:p>
          <a:p>
            <a:pPr marL="0" indent="0">
              <a:buNone/>
            </a:pPr>
            <a:endParaRPr lang="en-US" sz="1800" dirty="0"/>
          </a:p>
        </p:txBody>
      </p:sp>
      <p:pic>
        <p:nvPicPr>
          <p:cNvPr id="5" name="Image 4">
            <a:extLst>
              <a:ext uri="{FF2B5EF4-FFF2-40B4-BE49-F238E27FC236}">
                <a16:creationId xmlns:a16="http://schemas.microsoft.com/office/drawing/2014/main" id="{376DEFA1-0F21-3B94-9DF7-3F457513C3E8}"/>
              </a:ext>
            </a:extLst>
          </p:cNvPr>
          <p:cNvPicPr>
            <a:picLocks noChangeAspect="1"/>
          </p:cNvPicPr>
          <p:nvPr/>
        </p:nvPicPr>
        <p:blipFill>
          <a:blip r:embed="rId3"/>
          <a:stretch>
            <a:fillRect/>
          </a:stretch>
        </p:blipFill>
        <p:spPr>
          <a:xfrm>
            <a:off x="919223" y="2958697"/>
            <a:ext cx="7898998" cy="684475"/>
          </a:xfrm>
          <a:prstGeom prst="rect">
            <a:avLst/>
          </a:prstGeom>
        </p:spPr>
      </p:pic>
      <p:pic>
        <p:nvPicPr>
          <p:cNvPr id="10" name="Image 9">
            <a:extLst>
              <a:ext uri="{FF2B5EF4-FFF2-40B4-BE49-F238E27FC236}">
                <a16:creationId xmlns:a16="http://schemas.microsoft.com/office/drawing/2014/main" id="{ECB30463-5632-8232-46F8-983064460B9F}"/>
              </a:ext>
            </a:extLst>
          </p:cNvPr>
          <p:cNvPicPr>
            <a:picLocks noChangeAspect="1"/>
          </p:cNvPicPr>
          <p:nvPr/>
        </p:nvPicPr>
        <p:blipFill>
          <a:blip r:embed="rId4"/>
          <a:stretch>
            <a:fillRect/>
          </a:stretch>
        </p:blipFill>
        <p:spPr>
          <a:xfrm>
            <a:off x="919223" y="2577697"/>
            <a:ext cx="9620250" cy="381000"/>
          </a:xfrm>
          <a:prstGeom prst="rect">
            <a:avLst/>
          </a:prstGeom>
        </p:spPr>
      </p:pic>
      <p:pic>
        <p:nvPicPr>
          <p:cNvPr id="12" name="Image 11">
            <a:extLst>
              <a:ext uri="{FF2B5EF4-FFF2-40B4-BE49-F238E27FC236}">
                <a16:creationId xmlns:a16="http://schemas.microsoft.com/office/drawing/2014/main" id="{1BE64B5F-1B4A-F3BB-311B-591BA39AC4AA}"/>
              </a:ext>
            </a:extLst>
          </p:cNvPr>
          <p:cNvPicPr>
            <a:picLocks noChangeAspect="1"/>
          </p:cNvPicPr>
          <p:nvPr/>
        </p:nvPicPr>
        <p:blipFill>
          <a:blip r:embed="rId5"/>
          <a:stretch>
            <a:fillRect/>
          </a:stretch>
        </p:blipFill>
        <p:spPr>
          <a:xfrm>
            <a:off x="909697" y="4140054"/>
            <a:ext cx="9534525" cy="571500"/>
          </a:xfrm>
          <a:prstGeom prst="rect">
            <a:avLst/>
          </a:prstGeom>
        </p:spPr>
      </p:pic>
      <p:pic>
        <p:nvPicPr>
          <p:cNvPr id="14" name="Image 13">
            <a:extLst>
              <a:ext uri="{FF2B5EF4-FFF2-40B4-BE49-F238E27FC236}">
                <a16:creationId xmlns:a16="http://schemas.microsoft.com/office/drawing/2014/main" id="{974687F5-7CE9-4C02-4078-3B6A6528BAF3}"/>
              </a:ext>
            </a:extLst>
          </p:cNvPr>
          <p:cNvPicPr>
            <a:picLocks noChangeAspect="1"/>
          </p:cNvPicPr>
          <p:nvPr/>
        </p:nvPicPr>
        <p:blipFill>
          <a:blip r:embed="rId6"/>
          <a:stretch>
            <a:fillRect/>
          </a:stretch>
        </p:blipFill>
        <p:spPr>
          <a:xfrm>
            <a:off x="919223" y="5273126"/>
            <a:ext cx="9553575" cy="571500"/>
          </a:xfrm>
          <a:prstGeom prst="rect">
            <a:avLst/>
          </a:prstGeom>
        </p:spPr>
      </p:pic>
    </p:spTree>
    <p:extLst>
      <p:ext uri="{BB962C8B-B14F-4D97-AF65-F5344CB8AC3E}">
        <p14:creationId xmlns:p14="http://schemas.microsoft.com/office/powerpoint/2010/main" val="3344300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a:t>Best Model : Learning </a:t>
            </a:r>
            <a:r>
              <a:rPr lang="fr-FR" sz="4000" dirty="0" err="1"/>
              <a:t>Curve</a:t>
            </a:r>
            <a:endParaRPr lang="fr-FR" sz="4000" dirty="0"/>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33</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a:xfrm>
            <a:off x="838200" y="1516284"/>
            <a:ext cx="10515600" cy="4976591"/>
          </a:xfrm>
        </p:spPr>
        <p:txBody>
          <a:bodyPr>
            <a:normAutofit/>
          </a:bodyPr>
          <a:lstStyle/>
          <a:p>
            <a:pPr marL="0" indent="0" algn="just">
              <a:buNone/>
            </a:pPr>
            <a:r>
              <a:rPr lang="en-US" sz="1800" dirty="0"/>
              <a:t>By observing the learning curves of this last model, we can see that they converge. This means that this model does not require any additional data :</a:t>
            </a:r>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r>
              <a:rPr lang="en-US" sz="1800" dirty="0"/>
              <a:t>This model is therefore more accurate than the previous one but has no room for improvement.</a:t>
            </a:r>
          </a:p>
          <a:p>
            <a:pPr marL="0" indent="0">
              <a:buNone/>
            </a:pPr>
            <a:endParaRPr lang="en-US" sz="1800" dirty="0"/>
          </a:p>
        </p:txBody>
      </p:sp>
      <p:pic>
        <p:nvPicPr>
          <p:cNvPr id="6" name="Image 5">
            <a:extLst>
              <a:ext uri="{FF2B5EF4-FFF2-40B4-BE49-F238E27FC236}">
                <a16:creationId xmlns:a16="http://schemas.microsoft.com/office/drawing/2014/main" id="{425A0E8A-7252-0403-E67E-E828B888E798}"/>
              </a:ext>
            </a:extLst>
          </p:cNvPr>
          <p:cNvPicPr>
            <a:picLocks noChangeAspect="1"/>
          </p:cNvPicPr>
          <p:nvPr/>
        </p:nvPicPr>
        <p:blipFill>
          <a:blip r:embed="rId3"/>
          <a:stretch>
            <a:fillRect/>
          </a:stretch>
        </p:blipFill>
        <p:spPr>
          <a:xfrm>
            <a:off x="930797" y="2094816"/>
            <a:ext cx="9544050" cy="3819525"/>
          </a:xfrm>
          <a:prstGeom prst="rect">
            <a:avLst/>
          </a:prstGeom>
        </p:spPr>
      </p:pic>
    </p:spTree>
    <p:extLst>
      <p:ext uri="{BB962C8B-B14F-4D97-AF65-F5344CB8AC3E}">
        <p14:creationId xmlns:p14="http://schemas.microsoft.com/office/powerpoint/2010/main" val="524371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en-US" sz="4000" dirty="0"/>
              <a:t>Function to predict yield using the best model</a:t>
            </a:r>
            <a:endParaRPr lang="fr-FR" sz="4000" dirty="0"/>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34</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a:xfrm>
            <a:off x="838200" y="1825625"/>
            <a:ext cx="4717648" cy="4667250"/>
          </a:xfrm>
        </p:spPr>
        <p:txBody>
          <a:bodyPr>
            <a:normAutofit/>
          </a:bodyPr>
          <a:lstStyle/>
          <a:p>
            <a:pPr marL="0" indent="0" algn="just">
              <a:buNone/>
            </a:pPr>
            <a:r>
              <a:rPr lang="en-US" sz="1800" dirty="0"/>
              <a:t>Finally, I made a function to predict whether the yield will be good or bad depending on the features entered by the user. (Warning : you have to indicate the district number (</a:t>
            </a:r>
            <a:r>
              <a:rPr lang="en-US" sz="1800" dirty="0" err="1"/>
              <a:t>Anuppur</a:t>
            </a:r>
            <a:r>
              <a:rPr lang="en-US" sz="1800" dirty="0"/>
              <a:t> = 0, ..., Vidisha =43). Thus, farmers will be able to use my machine learning model easily, know the prediction and the probability that it will come true.</a:t>
            </a:r>
            <a:endParaRPr lang="fr-FR" sz="1800" dirty="0"/>
          </a:p>
          <a:p>
            <a:pPr marL="0" indent="0">
              <a:buNone/>
            </a:pPr>
            <a:endParaRPr lang="fr-FR" dirty="0"/>
          </a:p>
          <a:p>
            <a:pPr marL="0" indent="0">
              <a:buNone/>
            </a:pPr>
            <a:endParaRPr lang="fr-FR" dirty="0"/>
          </a:p>
        </p:txBody>
      </p:sp>
      <p:pic>
        <p:nvPicPr>
          <p:cNvPr id="5" name="Image 4">
            <a:extLst>
              <a:ext uri="{FF2B5EF4-FFF2-40B4-BE49-F238E27FC236}">
                <a16:creationId xmlns:a16="http://schemas.microsoft.com/office/drawing/2014/main" id="{B46FD198-AD59-41D9-DF83-8CC24DF14B95}"/>
              </a:ext>
            </a:extLst>
          </p:cNvPr>
          <p:cNvPicPr>
            <a:picLocks noChangeAspect="1"/>
          </p:cNvPicPr>
          <p:nvPr/>
        </p:nvPicPr>
        <p:blipFill>
          <a:blip r:embed="rId3"/>
          <a:stretch>
            <a:fillRect/>
          </a:stretch>
        </p:blipFill>
        <p:spPr>
          <a:xfrm>
            <a:off x="5661528" y="1896670"/>
            <a:ext cx="6437874" cy="4135417"/>
          </a:xfrm>
          <a:prstGeom prst="rect">
            <a:avLst/>
          </a:prstGeom>
        </p:spPr>
      </p:pic>
    </p:spTree>
    <p:extLst>
      <p:ext uri="{BB962C8B-B14F-4D97-AF65-F5344CB8AC3E}">
        <p14:creationId xmlns:p14="http://schemas.microsoft.com/office/powerpoint/2010/main" val="956239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F2FB0B-15EC-453B-BC9B-69AD35DDCEA3}"/>
              </a:ext>
            </a:extLst>
          </p:cNvPr>
          <p:cNvSpPr>
            <a:spLocks noGrp="1"/>
          </p:cNvSpPr>
          <p:nvPr>
            <p:ph type="ctrTitle"/>
          </p:nvPr>
        </p:nvSpPr>
        <p:spPr>
          <a:xfrm>
            <a:off x="1524000" y="1254696"/>
            <a:ext cx="9144000" cy="2340864"/>
          </a:xfrm>
        </p:spPr>
        <p:txBody>
          <a:bodyPr rtlCol="0"/>
          <a:lstStyle/>
          <a:p>
            <a:pPr rtl="0"/>
            <a:r>
              <a:rPr lang="fr-FR" spc="400" dirty="0">
                <a:latin typeface="+mn-lt"/>
              </a:rPr>
              <a:t>RESOURCES</a:t>
            </a:r>
            <a:endParaRPr lang="fr-FR" dirty="0"/>
          </a:p>
        </p:txBody>
      </p:sp>
      <p:pic>
        <p:nvPicPr>
          <p:cNvPr id="10" name="Image 9">
            <a:extLst>
              <a:ext uri="{FF2B5EF4-FFF2-40B4-BE49-F238E27FC236}">
                <a16:creationId xmlns:a16="http://schemas.microsoft.com/office/drawing/2014/main" id="{E6321DE6-EB6B-03FB-0522-02B673ACD771}"/>
              </a:ext>
            </a:extLst>
          </p:cNvPr>
          <p:cNvPicPr>
            <a:picLocks noChangeAspect="1"/>
          </p:cNvPicPr>
          <p:nvPr/>
        </p:nvPicPr>
        <p:blipFill>
          <a:blip r:embed="rId3"/>
          <a:stretch>
            <a:fillRect/>
          </a:stretch>
        </p:blipFill>
        <p:spPr>
          <a:xfrm>
            <a:off x="98660" y="131260"/>
            <a:ext cx="759860" cy="779895"/>
          </a:xfrm>
          <a:prstGeom prst="rect">
            <a:avLst/>
          </a:prstGeom>
          <a:noFill/>
        </p:spPr>
      </p:pic>
      <p:pic>
        <p:nvPicPr>
          <p:cNvPr id="11" name="Image 10">
            <a:extLst>
              <a:ext uri="{FF2B5EF4-FFF2-40B4-BE49-F238E27FC236}">
                <a16:creationId xmlns:a16="http://schemas.microsoft.com/office/drawing/2014/main" id="{4D557BC0-F1F5-381F-3F03-15BDC17942B1}"/>
              </a:ext>
            </a:extLst>
          </p:cNvPr>
          <p:cNvPicPr>
            <a:picLocks noChangeAspect="1"/>
          </p:cNvPicPr>
          <p:nvPr/>
        </p:nvPicPr>
        <p:blipFill>
          <a:blip r:embed="rId4"/>
          <a:stretch>
            <a:fillRect/>
          </a:stretch>
        </p:blipFill>
        <p:spPr>
          <a:xfrm>
            <a:off x="11162792" y="64008"/>
            <a:ext cx="914400" cy="914400"/>
          </a:xfrm>
          <a:prstGeom prst="rect">
            <a:avLst/>
          </a:prstGeom>
          <a:noFill/>
        </p:spPr>
      </p:pic>
      <p:pic>
        <p:nvPicPr>
          <p:cNvPr id="7" name="Image 6" descr="Une image contenant cerf-volant, volant, violet, objet d’extérieur&#10;&#10;Description générée automatiquement">
            <a:extLst>
              <a:ext uri="{FF2B5EF4-FFF2-40B4-BE49-F238E27FC236}">
                <a16:creationId xmlns:a16="http://schemas.microsoft.com/office/drawing/2014/main" id="{6301866B-B40F-65A0-F6D0-0544062A9E2A}"/>
              </a:ext>
            </a:extLst>
          </p:cNvPr>
          <p:cNvPicPr>
            <a:picLocks noChangeAspect="1"/>
          </p:cNvPicPr>
          <p:nvPr/>
        </p:nvPicPr>
        <p:blipFill>
          <a:blip r:embed="rId5"/>
          <a:stretch>
            <a:fillRect/>
          </a:stretch>
        </p:blipFill>
        <p:spPr>
          <a:xfrm>
            <a:off x="7151085" y="2722178"/>
            <a:ext cx="4468907" cy="4468907"/>
          </a:xfrm>
          <a:prstGeom prst="rect">
            <a:avLst/>
          </a:prstGeom>
        </p:spPr>
      </p:pic>
    </p:spTree>
    <p:extLst>
      <p:ext uri="{BB962C8B-B14F-4D97-AF65-F5344CB8AC3E}">
        <p14:creationId xmlns:p14="http://schemas.microsoft.com/office/powerpoint/2010/main" val="2227882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62C216ED-2FB9-AD52-8395-BB33949B352E}"/>
              </a:ext>
            </a:extLst>
          </p:cNvPr>
          <p:cNvPicPr>
            <a:picLocks noChangeAspect="1"/>
          </p:cNvPicPr>
          <p:nvPr/>
        </p:nvPicPr>
        <p:blipFill>
          <a:blip r:embed="rId3"/>
          <a:stretch>
            <a:fillRect/>
          </a:stretch>
        </p:blipFill>
        <p:spPr>
          <a:xfrm>
            <a:off x="0" y="2318147"/>
            <a:ext cx="12192000" cy="4539853"/>
          </a:xfrm>
          <a:prstGeom prst="rect">
            <a:avLst/>
          </a:prstGeom>
        </p:spPr>
      </p:pic>
      <p:sp>
        <p:nvSpPr>
          <p:cNvPr id="2" name="Titre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fr-FR" sz="5400" dirty="0" err="1"/>
              <a:t>Publish</a:t>
            </a:r>
            <a:r>
              <a:rPr lang="fr-FR" sz="5400" dirty="0"/>
              <a:t> on </a:t>
            </a:r>
            <a:r>
              <a:rPr lang="fr-FR" sz="5400" dirty="0" err="1"/>
              <a:t>Ocean</a:t>
            </a:r>
            <a:r>
              <a:rPr lang="fr-FR" sz="5400" dirty="0"/>
              <a:t> </a:t>
            </a:r>
            <a:r>
              <a:rPr lang="fr-FR" sz="5400" dirty="0" err="1"/>
              <a:t>Market</a:t>
            </a:r>
            <a:r>
              <a:rPr lang="fr-FR" sz="5400" dirty="0"/>
              <a:t> </a:t>
            </a:r>
          </a:p>
        </p:txBody>
      </p:sp>
      <p:sp>
        <p:nvSpPr>
          <p:cNvPr id="4" name="Espace réservé du contenu 3">
            <a:extLst>
              <a:ext uri="{FF2B5EF4-FFF2-40B4-BE49-F238E27FC236}">
                <a16:creationId xmlns:a16="http://schemas.microsoft.com/office/drawing/2014/main" id="{1FE9CB6C-6FF8-4B8C-9B41-2DDD39B25DE3}"/>
              </a:ext>
            </a:extLst>
          </p:cNvPr>
          <p:cNvSpPr>
            <a:spLocks noGrp="1"/>
          </p:cNvSpPr>
          <p:nvPr>
            <p:ph sz="half" idx="2"/>
          </p:nvPr>
        </p:nvSpPr>
        <p:spPr>
          <a:xfrm>
            <a:off x="949960" y="2103437"/>
            <a:ext cx="10405428" cy="1325563"/>
          </a:xfrm>
        </p:spPr>
        <p:txBody>
          <a:bodyPr rtlCol="0">
            <a:normAutofit fontScale="85000" lnSpcReduction="20000"/>
          </a:bodyPr>
          <a:lstStyle/>
          <a:p>
            <a:pPr marL="0" indent="0" algn="just" rtl="0">
              <a:buNone/>
            </a:pPr>
            <a:r>
              <a:rPr lang="en-US" sz="2000" dirty="0"/>
              <a:t>The improved and cleaned dataset used for the </a:t>
            </a:r>
            <a:r>
              <a:rPr lang="en-US" dirty="0"/>
              <a:t>best model</a:t>
            </a:r>
            <a:r>
              <a:rPr lang="en-US" sz="2000" dirty="0"/>
              <a:t> is available on the Ocean </a:t>
            </a:r>
            <a:r>
              <a:rPr lang="en-US" dirty="0"/>
              <a:t>M</a:t>
            </a:r>
            <a:r>
              <a:rPr lang="en-US" sz="2000" dirty="0"/>
              <a:t>arket and can be consumed for free at this address : </a:t>
            </a:r>
          </a:p>
          <a:p>
            <a:pPr marL="0" indent="0" rtl="0">
              <a:buNone/>
            </a:pPr>
            <a:endParaRPr lang="en-US" dirty="0"/>
          </a:p>
          <a:p>
            <a:pPr marL="0" indent="0" algn="ctr" rtl="0">
              <a:buNone/>
            </a:pPr>
            <a:r>
              <a:rPr lang="fr-FR" sz="2000" dirty="0">
                <a:hlinkClick r:id="rId4"/>
              </a:rPr>
              <a:t>https://market.oceanprotocol.com/asset/did:op:bca6f2c5ccb7d2af6527b194d6fd6792c76e81cedacebb00d16b8cd66f73b7dc</a:t>
            </a:r>
            <a:endParaRPr lang="fr-FR" sz="2000" dirty="0"/>
          </a:p>
          <a:p>
            <a:pPr marL="0" indent="0" rtl="0">
              <a:buNone/>
            </a:pPr>
            <a:endParaRPr lang="fr-FR" sz="2000" dirty="0"/>
          </a:p>
        </p:txBody>
      </p:sp>
      <p:sp>
        <p:nvSpPr>
          <p:cNvPr id="3" name="Espace réservé du numéro de diapositive 5">
            <a:extLst>
              <a:ext uri="{FF2B5EF4-FFF2-40B4-BE49-F238E27FC236}">
                <a16:creationId xmlns:a16="http://schemas.microsoft.com/office/drawing/2014/main" id="{FB8C8C75-60D8-2F6C-C494-BFEB73BA1F07}"/>
              </a:ext>
            </a:extLst>
          </p:cNvPr>
          <p:cNvSpPr txBox="1">
            <a:spLocks/>
          </p:cNvSpPr>
          <p:nvPr/>
        </p:nvSpPr>
        <p:spPr>
          <a:xfrm>
            <a:off x="8610600" y="6398390"/>
            <a:ext cx="2743200" cy="365125"/>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8DA9DAA-006C-4F4B-980E-E3DF019B24E2}" type="slidenum">
              <a:rPr lang="fr-FR" sz="1200" b="1" cap="all" spc="100" smtClean="0">
                <a:solidFill>
                  <a:schemeClr val="accent2"/>
                </a:solidFill>
              </a:rPr>
              <a:pPr algn="r"/>
              <a:t>36</a:t>
            </a:fld>
            <a:endParaRPr lang="fr-FR" sz="1200" b="1" cap="all" spc="100" dirty="0">
              <a:solidFill>
                <a:schemeClr val="accent2"/>
              </a:solidFill>
            </a:endParaRPr>
          </a:p>
        </p:txBody>
      </p:sp>
    </p:spTree>
    <p:extLst>
      <p:ext uri="{BB962C8B-B14F-4D97-AF65-F5344CB8AC3E}">
        <p14:creationId xmlns:p14="http://schemas.microsoft.com/office/powerpoint/2010/main" val="3124766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a:t>GitHub repository</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37</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a:xfrm>
            <a:off x="838200" y="1690688"/>
            <a:ext cx="10515600" cy="4802187"/>
          </a:xfrm>
        </p:spPr>
        <p:txBody>
          <a:bodyPr>
            <a:normAutofit/>
          </a:bodyPr>
          <a:lstStyle/>
          <a:p>
            <a:pPr marL="0" indent="0" algn="just">
              <a:buNone/>
            </a:pPr>
            <a:r>
              <a:rPr lang="en-US" sz="1800" dirty="0"/>
              <a:t>This report, the 2 machine learning models, the 3 datasets and the notebook of the feature analysis can be found in the following GitHub repository :</a:t>
            </a:r>
          </a:p>
          <a:p>
            <a:pPr marL="0" indent="0">
              <a:buNone/>
            </a:pPr>
            <a:endParaRPr lang="en-US" sz="1800" dirty="0"/>
          </a:p>
          <a:p>
            <a:pPr marL="0" indent="0" algn="ctr">
              <a:buNone/>
            </a:pPr>
            <a:r>
              <a:rPr lang="en-US" sz="1800" dirty="0">
                <a:hlinkClick r:id="rId3"/>
              </a:rPr>
              <a:t>https://github.com/Demoniarc/data-challenge-2.git</a:t>
            </a: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2903173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5400" dirty="0" err="1"/>
              <a:t>Understanding</a:t>
            </a:r>
            <a:r>
              <a:rPr lang="fr-FR" sz="5400" dirty="0"/>
              <a:t> of the data</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4</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p:txBody>
          <a:bodyPr>
            <a:normAutofit fontScale="92500" lnSpcReduction="20000"/>
          </a:bodyPr>
          <a:lstStyle/>
          <a:p>
            <a:pPr marL="0" indent="0" algn="just">
              <a:buNone/>
            </a:pPr>
            <a:r>
              <a:rPr lang="en-US" sz="2000" dirty="0"/>
              <a:t>Here are the descriptions and remarks that we can attribute to each feature in order to understand their potential impact on yield : </a:t>
            </a:r>
          </a:p>
          <a:p>
            <a:pPr algn="just">
              <a:buFont typeface="Courier New" panose="02070309020205020404" pitchFamily="49" charset="0"/>
              <a:buChar char="o"/>
            </a:pPr>
            <a:endParaRPr lang="en-US" sz="2000" dirty="0"/>
          </a:p>
          <a:p>
            <a:pPr algn="just">
              <a:buFont typeface="Courier New" panose="02070309020205020404" pitchFamily="49" charset="0"/>
              <a:buChar char="o"/>
            </a:pPr>
            <a:r>
              <a:rPr lang="en-US" sz="2000" dirty="0"/>
              <a:t>YIELD : Annual soybean yields by district in tons/hectares (Soybean is sown in June and harvested in November)</a:t>
            </a:r>
          </a:p>
          <a:p>
            <a:pPr algn="just">
              <a:buFont typeface="Courier New" panose="02070309020205020404" pitchFamily="49" charset="0"/>
              <a:buChar char="o"/>
            </a:pPr>
            <a:r>
              <a:rPr lang="en-US" sz="2000" dirty="0"/>
              <a:t>NDVI : Normalized Difference Vegetation Index (It allows to determine the health of the vegetation by measuring the chlorophyll content of the plants via sensors embedded on satellites). Here it is not specific to soybean crops.</a:t>
            </a:r>
          </a:p>
          <a:p>
            <a:pPr algn="just">
              <a:buFont typeface="Courier New" panose="02070309020205020404" pitchFamily="49" charset="0"/>
              <a:buChar char="o"/>
            </a:pPr>
            <a:r>
              <a:rPr lang="en-US" sz="2000" dirty="0"/>
              <a:t>LAI : Leaf Area Index (It quantifies the amount of leaf material in a canopy). Here it is not specific to soybean crops.</a:t>
            </a:r>
          </a:p>
          <a:p>
            <a:pPr algn="just">
              <a:buFont typeface="Courier New" panose="02070309020205020404" pitchFamily="49" charset="0"/>
              <a:buChar char="o"/>
            </a:pPr>
            <a:r>
              <a:rPr lang="en-US" sz="2000" dirty="0"/>
              <a:t>ET : Evapotranspiration (It is the transfer of a quantity of water to the atmosphere, by evaporation from the soil and by transpiration from plants.). Here it is not specific to soybean crops. (in mm per unit time) </a:t>
            </a:r>
          </a:p>
          <a:p>
            <a:pPr algn="just">
              <a:buFont typeface="Courier New" panose="02070309020205020404" pitchFamily="49" charset="0"/>
              <a:buChar char="o"/>
            </a:pPr>
            <a:r>
              <a:rPr lang="en-US" sz="2000" dirty="0"/>
              <a:t>LST : Land Surface Temperature (in Kelvin)</a:t>
            </a:r>
          </a:p>
          <a:p>
            <a:pPr algn="just">
              <a:buFont typeface="Courier New" panose="02070309020205020404" pitchFamily="49" charset="0"/>
              <a:buChar char="o"/>
            </a:pPr>
            <a:r>
              <a:rPr lang="en-US" sz="2000" dirty="0"/>
              <a:t>RF : Rainfall (in mm/m²)</a:t>
            </a:r>
          </a:p>
          <a:p>
            <a:pPr marL="0" indent="0">
              <a:buNone/>
            </a:pPr>
            <a:endParaRPr lang="fr-FR"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428944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5400" dirty="0" err="1"/>
              <a:t>Cleaning</a:t>
            </a:r>
            <a:r>
              <a:rPr lang="fr-FR" sz="5400" dirty="0"/>
              <a:t> of the data</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5</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p:txBody>
          <a:bodyPr>
            <a:normAutofit/>
          </a:bodyPr>
          <a:lstStyle/>
          <a:p>
            <a:pPr marL="0" indent="0" algn="just">
              <a:buNone/>
            </a:pPr>
            <a:r>
              <a:rPr lang="en-US" sz="1800" dirty="0"/>
              <a:t>Since the data is already clean, we just need to fill in the only missing data in the dataset. This missing data is the "ET_JUL" feature of the </a:t>
            </a:r>
            <a:r>
              <a:rPr lang="en-US" sz="1800" dirty="0" err="1"/>
              <a:t>Harda</a:t>
            </a:r>
            <a:r>
              <a:rPr lang="en-US" sz="1800" dirty="0"/>
              <a:t> district in 2013. So I replaced it with the average of the ET_JUL of this district for the other years :</a:t>
            </a:r>
            <a:endParaRPr lang="fr-FR" sz="1800" dirty="0"/>
          </a:p>
        </p:txBody>
      </p:sp>
      <p:pic>
        <p:nvPicPr>
          <p:cNvPr id="5" name="Image 4">
            <a:extLst>
              <a:ext uri="{FF2B5EF4-FFF2-40B4-BE49-F238E27FC236}">
                <a16:creationId xmlns:a16="http://schemas.microsoft.com/office/drawing/2014/main" id="{9ED91BD2-C3C1-2858-3F5B-B61540D769C1}"/>
              </a:ext>
            </a:extLst>
          </p:cNvPr>
          <p:cNvPicPr>
            <a:picLocks noChangeAspect="1"/>
          </p:cNvPicPr>
          <p:nvPr/>
        </p:nvPicPr>
        <p:blipFill>
          <a:blip r:embed="rId3"/>
          <a:stretch>
            <a:fillRect/>
          </a:stretch>
        </p:blipFill>
        <p:spPr>
          <a:xfrm>
            <a:off x="1094263" y="2990850"/>
            <a:ext cx="10003474" cy="2713343"/>
          </a:xfrm>
          <a:prstGeom prst="rect">
            <a:avLst/>
          </a:prstGeom>
        </p:spPr>
      </p:pic>
    </p:spTree>
    <p:extLst>
      <p:ext uri="{BB962C8B-B14F-4D97-AF65-F5344CB8AC3E}">
        <p14:creationId xmlns:p14="http://schemas.microsoft.com/office/powerpoint/2010/main" val="90316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fr-FR" spc="400" dirty="0">
                <a:latin typeface="+mn-lt"/>
              </a:rPr>
              <a:t>FEATURE SELECTION ANALYSIS</a:t>
            </a:r>
            <a:endParaRPr lang="fr-FR" dirty="0"/>
          </a:p>
        </p:txBody>
      </p:sp>
      <p:sp>
        <p:nvSpPr>
          <p:cNvPr id="3" name="Sous-titre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rtl="0"/>
            <a:r>
              <a:rPr lang="fr-FR" dirty="0" err="1"/>
              <a:t>Graphical</a:t>
            </a:r>
            <a:r>
              <a:rPr lang="fr-FR" dirty="0"/>
              <a:t> and Advanced Methods</a:t>
            </a:r>
          </a:p>
        </p:txBody>
      </p:sp>
      <p:pic>
        <p:nvPicPr>
          <p:cNvPr id="9" name="Image 8" descr="Une image contenant sombre, violet, objet d’extérieur&#10;&#10;Description générée automatiquement">
            <a:extLst>
              <a:ext uri="{FF2B5EF4-FFF2-40B4-BE49-F238E27FC236}">
                <a16:creationId xmlns:a16="http://schemas.microsoft.com/office/drawing/2014/main" id="{3D7340E3-C78F-A875-995D-6A4B97AADD4D}"/>
              </a:ext>
            </a:extLst>
          </p:cNvPr>
          <p:cNvPicPr>
            <a:picLocks noChangeAspect="1"/>
          </p:cNvPicPr>
          <p:nvPr/>
        </p:nvPicPr>
        <p:blipFill>
          <a:blip r:embed="rId3"/>
          <a:stretch>
            <a:fillRect/>
          </a:stretch>
        </p:blipFill>
        <p:spPr>
          <a:xfrm>
            <a:off x="8239760" y="3134868"/>
            <a:ext cx="4099560" cy="4099560"/>
          </a:xfrm>
          <a:prstGeom prst="rect">
            <a:avLst/>
          </a:prstGeom>
        </p:spPr>
      </p:pic>
      <p:pic>
        <p:nvPicPr>
          <p:cNvPr id="10" name="Image 9">
            <a:extLst>
              <a:ext uri="{FF2B5EF4-FFF2-40B4-BE49-F238E27FC236}">
                <a16:creationId xmlns:a16="http://schemas.microsoft.com/office/drawing/2014/main" id="{E6321DE6-EB6B-03FB-0522-02B673ACD771}"/>
              </a:ext>
            </a:extLst>
          </p:cNvPr>
          <p:cNvPicPr>
            <a:picLocks noChangeAspect="1"/>
          </p:cNvPicPr>
          <p:nvPr/>
        </p:nvPicPr>
        <p:blipFill>
          <a:blip r:embed="rId4"/>
          <a:stretch>
            <a:fillRect/>
          </a:stretch>
        </p:blipFill>
        <p:spPr>
          <a:xfrm>
            <a:off x="98660" y="131260"/>
            <a:ext cx="759860" cy="779895"/>
          </a:xfrm>
          <a:prstGeom prst="rect">
            <a:avLst/>
          </a:prstGeom>
          <a:noFill/>
        </p:spPr>
      </p:pic>
      <p:pic>
        <p:nvPicPr>
          <p:cNvPr id="11" name="Image 10">
            <a:extLst>
              <a:ext uri="{FF2B5EF4-FFF2-40B4-BE49-F238E27FC236}">
                <a16:creationId xmlns:a16="http://schemas.microsoft.com/office/drawing/2014/main" id="{4D557BC0-F1F5-381F-3F03-15BDC17942B1}"/>
              </a:ext>
            </a:extLst>
          </p:cNvPr>
          <p:cNvPicPr>
            <a:picLocks noChangeAspect="1"/>
          </p:cNvPicPr>
          <p:nvPr/>
        </p:nvPicPr>
        <p:blipFill>
          <a:blip r:embed="rId5"/>
          <a:stretch>
            <a:fillRect/>
          </a:stretch>
        </p:blipFill>
        <p:spPr>
          <a:xfrm>
            <a:off x="11162792" y="64008"/>
            <a:ext cx="914400" cy="914400"/>
          </a:xfrm>
          <a:prstGeom prst="rect">
            <a:avLst/>
          </a:prstGeom>
          <a:noFill/>
        </p:spPr>
      </p:pic>
    </p:spTree>
    <p:extLst>
      <p:ext uri="{BB962C8B-B14F-4D97-AF65-F5344CB8AC3E}">
        <p14:creationId xmlns:p14="http://schemas.microsoft.com/office/powerpoint/2010/main" val="383041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err="1"/>
              <a:t>Correlation</a:t>
            </a:r>
            <a:r>
              <a:rPr lang="fr-FR" sz="4000" dirty="0"/>
              <a:t> </a:t>
            </a:r>
            <a:r>
              <a:rPr lang="fr-FR" sz="4000" dirty="0" err="1"/>
              <a:t>between</a:t>
            </a:r>
            <a:r>
              <a:rPr lang="fr-FR" sz="4000" dirty="0"/>
              <a:t> </a:t>
            </a:r>
            <a:r>
              <a:rPr lang="fr-FR" sz="4000" dirty="0" err="1"/>
              <a:t>numerical</a:t>
            </a:r>
            <a:r>
              <a:rPr lang="fr-FR" sz="4000" dirty="0"/>
              <a:t> variables</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7</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a:xfrm>
            <a:off x="838200" y="1718616"/>
            <a:ext cx="10515600" cy="4351338"/>
          </a:xfrm>
        </p:spPr>
        <p:txBody>
          <a:bodyPr>
            <a:normAutofit/>
          </a:bodyPr>
          <a:lstStyle/>
          <a:p>
            <a:pPr marL="0" indent="0">
              <a:buNone/>
            </a:pPr>
            <a:r>
              <a:rPr lang="fr-FR" dirty="0"/>
              <a:t>Code :</a:t>
            </a:r>
          </a:p>
          <a:p>
            <a:pPr marL="0" indent="0">
              <a:buNone/>
            </a:pPr>
            <a:endParaRPr lang="fr-FR" dirty="0"/>
          </a:p>
          <a:p>
            <a:pPr marL="0" indent="0">
              <a:buNone/>
            </a:pPr>
            <a:r>
              <a:rPr lang="fr-FR" dirty="0"/>
              <a:t>Output :</a:t>
            </a:r>
          </a:p>
          <a:p>
            <a:pPr marL="0" indent="0">
              <a:buNone/>
            </a:pPr>
            <a:endParaRPr lang="fr-FR" dirty="0"/>
          </a:p>
        </p:txBody>
      </p:sp>
      <p:sp>
        <p:nvSpPr>
          <p:cNvPr id="7" name="ZoneTexte 6">
            <a:extLst>
              <a:ext uri="{FF2B5EF4-FFF2-40B4-BE49-F238E27FC236}">
                <a16:creationId xmlns:a16="http://schemas.microsoft.com/office/drawing/2014/main" id="{4397A41B-4A07-9747-DB32-F2E392DA7B8F}"/>
              </a:ext>
            </a:extLst>
          </p:cNvPr>
          <p:cNvSpPr txBox="1"/>
          <p:nvPr/>
        </p:nvSpPr>
        <p:spPr>
          <a:xfrm>
            <a:off x="7355195" y="4602024"/>
            <a:ext cx="4176897" cy="1754326"/>
          </a:xfrm>
          <a:prstGeom prst="rect">
            <a:avLst/>
          </a:prstGeom>
          <a:noFill/>
        </p:spPr>
        <p:txBody>
          <a:bodyPr wrap="square">
            <a:spAutoFit/>
          </a:bodyPr>
          <a:lstStyle/>
          <a:p>
            <a:pPr marL="0" indent="0" algn="just">
              <a:buNone/>
            </a:pPr>
            <a:r>
              <a:rPr lang="en-US" sz="1800" dirty="0"/>
              <a:t>We can observe a high correlation between some features of the dataset. But what we are interested in here is the correlation between row 0 (the yields) and columns 1 to 30 (the features).</a:t>
            </a:r>
            <a:endParaRPr lang="fr-FR" sz="1800" dirty="0"/>
          </a:p>
        </p:txBody>
      </p:sp>
      <p:pic>
        <p:nvPicPr>
          <p:cNvPr id="10" name="Image 9">
            <a:extLst>
              <a:ext uri="{FF2B5EF4-FFF2-40B4-BE49-F238E27FC236}">
                <a16:creationId xmlns:a16="http://schemas.microsoft.com/office/drawing/2014/main" id="{41B7E0C7-BAB6-D327-F172-01528EF05177}"/>
              </a:ext>
            </a:extLst>
          </p:cNvPr>
          <p:cNvPicPr>
            <a:picLocks noChangeAspect="1"/>
          </p:cNvPicPr>
          <p:nvPr/>
        </p:nvPicPr>
        <p:blipFill>
          <a:blip r:embed="rId3"/>
          <a:stretch>
            <a:fillRect/>
          </a:stretch>
        </p:blipFill>
        <p:spPr>
          <a:xfrm>
            <a:off x="2114550" y="1543696"/>
            <a:ext cx="7962900" cy="866775"/>
          </a:xfrm>
          <a:prstGeom prst="rect">
            <a:avLst/>
          </a:prstGeom>
        </p:spPr>
      </p:pic>
      <p:pic>
        <p:nvPicPr>
          <p:cNvPr id="12" name="Image 11">
            <a:extLst>
              <a:ext uri="{FF2B5EF4-FFF2-40B4-BE49-F238E27FC236}">
                <a16:creationId xmlns:a16="http://schemas.microsoft.com/office/drawing/2014/main" id="{EA77CA51-F6FD-3639-7552-18115F143B1B}"/>
              </a:ext>
            </a:extLst>
          </p:cNvPr>
          <p:cNvPicPr>
            <a:picLocks noChangeAspect="1"/>
          </p:cNvPicPr>
          <p:nvPr/>
        </p:nvPicPr>
        <p:blipFill rotWithShape="1">
          <a:blip r:embed="rId4"/>
          <a:srcRect b="373"/>
          <a:stretch/>
        </p:blipFill>
        <p:spPr>
          <a:xfrm>
            <a:off x="2474859" y="2680119"/>
            <a:ext cx="4628572" cy="4177882"/>
          </a:xfrm>
          <a:prstGeom prst="rect">
            <a:avLst/>
          </a:prstGeom>
        </p:spPr>
      </p:pic>
    </p:spTree>
    <p:extLst>
      <p:ext uri="{BB962C8B-B14F-4D97-AF65-F5344CB8AC3E}">
        <p14:creationId xmlns:p14="http://schemas.microsoft.com/office/powerpoint/2010/main" val="78391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en-US" sz="3600" dirty="0"/>
              <a:t>Ranking of variables based on their correlation</a:t>
            </a:r>
            <a:endParaRPr lang="fr-FR" sz="3600" dirty="0"/>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8</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a:xfrm>
            <a:off x="838200" y="1568997"/>
            <a:ext cx="10515600" cy="4351338"/>
          </a:xfrm>
        </p:spPr>
        <p:txBody>
          <a:bodyPr>
            <a:normAutofit/>
          </a:bodyPr>
          <a:lstStyle/>
          <a:p>
            <a:pPr marL="0" indent="0">
              <a:buNone/>
            </a:pPr>
            <a:r>
              <a:rPr lang="fr-FR" dirty="0"/>
              <a:t>Code :</a:t>
            </a:r>
          </a:p>
          <a:p>
            <a:pPr marL="0" indent="0">
              <a:buNone/>
            </a:pPr>
            <a:r>
              <a:rPr lang="fr-FR" dirty="0"/>
              <a:t>Output :                                                       Rank :</a:t>
            </a:r>
          </a:p>
          <a:p>
            <a:pPr marL="0" indent="0">
              <a:buNone/>
            </a:pPr>
            <a:endParaRPr lang="fr-FR" dirty="0"/>
          </a:p>
          <a:p>
            <a:pPr marL="0" indent="0">
              <a:buNone/>
            </a:pPr>
            <a:endParaRPr lang="fr-FR" dirty="0"/>
          </a:p>
          <a:p>
            <a:pPr marL="0" indent="0">
              <a:buNone/>
            </a:pPr>
            <a:r>
              <a:rPr lang="en-US" sz="2800" dirty="0"/>
              <a:t>Note :</a:t>
            </a:r>
            <a:endParaRPr lang="fr-FR" dirty="0"/>
          </a:p>
        </p:txBody>
      </p:sp>
      <p:pic>
        <p:nvPicPr>
          <p:cNvPr id="6" name="Image 5">
            <a:extLst>
              <a:ext uri="{FF2B5EF4-FFF2-40B4-BE49-F238E27FC236}">
                <a16:creationId xmlns:a16="http://schemas.microsoft.com/office/drawing/2014/main" id="{6F4D6977-78DE-CADA-0881-50DDCD739F90}"/>
              </a:ext>
            </a:extLst>
          </p:cNvPr>
          <p:cNvPicPr>
            <a:picLocks noChangeAspect="1"/>
          </p:cNvPicPr>
          <p:nvPr/>
        </p:nvPicPr>
        <p:blipFill>
          <a:blip r:embed="rId3"/>
          <a:stretch>
            <a:fillRect/>
          </a:stretch>
        </p:blipFill>
        <p:spPr>
          <a:xfrm>
            <a:off x="2019300" y="1585566"/>
            <a:ext cx="7962900" cy="476250"/>
          </a:xfrm>
          <a:prstGeom prst="rect">
            <a:avLst/>
          </a:prstGeom>
        </p:spPr>
      </p:pic>
      <p:pic>
        <p:nvPicPr>
          <p:cNvPr id="11" name="Image 10">
            <a:extLst>
              <a:ext uri="{FF2B5EF4-FFF2-40B4-BE49-F238E27FC236}">
                <a16:creationId xmlns:a16="http://schemas.microsoft.com/office/drawing/2014/main" id="{58F051C1-CB19-DC18-ADD2-B350252C1683}"/>
              </a:ext>
            </a:extLst>
          </p:cNvPr>
          <p:cNvPicPr>
            <a:picLocks noChangeAspect="1"/>
          </p:cNvPicPr>
          <p:nvPr/>
        </p:nvPicPr>
        <p:blipFill>
          <a:blip r:embed="rId4"/>
          <a:stretch>
            <a:fillRect/>
          </a:stretch>
        </p:blipFill>
        <p:spPr>
          <a:xfrm>
            <a:off x="2504520" y="2136020"/>
            <a:ext cx="5057775" cy="1057275"/>
          </a:xfrm>
          <a:prstGeom prst="rect">
            <a:avLst/>
          </a:prstGeom>
        </p:spPr>
      </p:pic>
      <p:graphicFrame>
        <p:nvGraphicFramePr>
          <p:cNvPr id="12" name="Tableau 11">
            <a:extLst>
              <a:ext uri="{FF2B5EF4-FFF2-40B4-BE49-F238E27FC236}">
                <a16:creationId xmlns:a16="http://schemas.microsoft.com/office/drawing/2014/main" id="{6199C909-FE20-4AF0-32A8-31B62B5D27D8}"/>
              </a:ext>
            </a:extLst>
          </p:cNvPr>
          <p:cNvGraphicFramePr>
            <a:graphicFrameLocks noGrp="1"/>
          </p:cNvGraphicFramePr>
          <p:nvPr>
            <p:extLst>
              <p:ext uri="{D42A27DB-BD31-4B8C-83A1-F6EECF244321}">
                <p14:modId xmlns:p14="http://schemas.microsoft.com/office/powerpoint/2010/main" val="3536451519"/>
              </p:ext>
            </p:extLst>
          </p:nvPr>
        </p:nvGraphicFramePr>
        <p:xfrm>
          <a:off x="8792592" y="2126703"/>
          <a:ext cx="2417412" cy="4351346"/>
        </p:xfrm>
        <a:graphic>
          <a:graphicData uri="http://schemas.openxmlformats.org/drawingml/2006/table">
            <a:tbl>
              <a:tblPr>
                <a:tableStyleId>{5C22544A-7EE6-4342-B048-85BDC9FD1C3A}</a:tableStyleId>
              </a:tblPr>
              <a:tblGrid>
                <a:gridCol w="604353">
                  <a:extLst>
                    <a:ext uri="{9D8B030D-6E8A-4147-A177-3AD203B41FA5}">
                      <a16:colId xmlns:a16="http://schemas.microsoft.com/office/drawing/2014/main" val="222343523"/>
                    </a:ext>
                  </a:extLst>
                </a:gridCol>
                <a:gridCol w="604353">
                  <a:extLst>
                    <a:ext uri="{9D8B030D-6E8A-4147-A177-3AD203B41FA5}">
                      <a16:colId xmlns:a16="http://schemas.microsoft.com/office/drawing/2014/main" val="3814111440"/>
                    </a:ext>
                  </a:extLst>
                </a:gridCol>
                <a:gridCol w="604353">
                  <a:extLst>
                    <a:ext uri="{9D8B030D-6E8A-4147-A177-3AD203B41FA5}">
                      <a16:colId xmlns:a16="http://schemas.microsoft.com/office/drawing/2014/main" val="2224496168"/>
                    </a:ext>
                  </a:extLst>
                </a:gridCol>
                <a:gridCol w="604353">
                  <a:extLst>
                    <a:ext uri="{9D8B030D-6E8A-4147-A177-3AD203B41FA5}">
                      <a16:colId xmlns:a16="http://schemas.microsoft.com/office/drawing/2014/main" val="1916645726"/>
                    </a:ext>
                  </a:extLst>
                </a:gridCol>
              </a:tblGrid>
              <a:tr h="140366">
                <a:tc>
                  <a:txBody>
                    <a:bodyPr/>
                    <a:lstStyle/>
                    <a:p>
                      <a:pPr algn="l" fontAlgn="b"/>
                      <a:r>
                        <a:rPr lang="fr-FR" sz="800" u="none" strike="noStrike">
                          <a:effectLst/>
                        </a:rPr>
                        <a:t>Rank</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Index</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Feature</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Correlation</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529833652"/>
                  </a:ext>
                </a:extLst>
              </a:tr>
              <a:tr h="140366">
                <a:tc>
                  <a:txBody>
                    <a:bodyPr/>
                    <a:lstStyle/>
                    <a:p>
                      <a:pPr algn="r" fontAlgn="b"/>
                      <a:r>
                        <a:rPr lang="fr-FR" sz="800" u="none" strike="noStrike">
                          <a:effectLst/>
                        </a:rPr>
                        <a:t>1</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25</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RF_JUN</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-0,24779908</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708893375"/>
                  </a:ext>
                </a:extLst>
              </a:tr>
              <a:tr h="140366">
                <a:tc>
                  <a:txBody>
                    <a:bodyPr/>
                    <a:lstStyle/>
                    <a:p>
                      <a:pPr algn="r" fontAlgn="b"/>
                      <a:r>
                        <a:rPr lang="fr-FR" sz="800" u="none" strike="noStrike">
                          <a:effectLst/>
                        </a:rPr>
                        <a:t>2</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27</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RF_AUG</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-0,21649411</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700972851"/>
                  </a:ext>
                </a:extLst>
              </a:tr>
              <a:tr h="140366">
                <a:tc>
                  <a:txBody>
                    <a:bodyPr/>
                    <a:lstStyle/>
                    <a:p>
                      <a:pPr algn="r" fontAlgn="b"/>
                      <a:r>
                        <a:rPr lang="fr-FR" sz="800" u="none" strike="noStrike">
                          <a:effectLst/>
                        </a:rPr>
                        <a:t>3</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23</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LST_OCT</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0,21250472</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4011596831"/>
                  </a:ext>
                </a:extLst>
              </a:tr>
              <a:tr h="140366">
                <a:tc>
                  <a:txBody>
                    <a:bodyPr/>
                    <a:lstStyle/>
                    <a:p>
                      <a:pPr algn="r" fontAlgn="b"/>
                      <a:r>
                        <a:rPr lang="fr-FR" sz="800" u="none" strike="noStrike">
                          <a:effectLst/>
                        </a:rPr>
                        <a:t>4</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22</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LST_SEP</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0,19191537</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982436160"/>
                  </a:ext>
                </a:extLst>
              </a:tr>
              <a:tr h="140366">
                <a:tc>
                  <a:txBody>
                    <a:bodyPr/>
                    <a:lstStyle/>
                    <a:p>
                      <a:pPr algn="r" fontAlgn="b"/>
                      <a:r>
                        <a:rPr lang="fr-FR" sz="800" u="none" strike="noStrike">
                          <a:effectLst/>
                        </a:rPr>
                        <a:t>5</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8</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LAI_JUL</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-0,18943152</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445860888"/>
                  </a:ext>
                </a:extLst>
              </a:tr>
              <a:tr h="140366">
                <a:tc>
                  <a:txBody>
                    <a:bodyPr/>
                    <a:lstStyle/>
                    <a:p>
                      <a:pPr algn="r" fontAlgn="b"/>
                      <a:r>
                        <a:rPr lang="fr-FR" sz="800" u="none" strike="noStrike">
                          <a:effectLst/>
                        </a:rPr>
                        <a:t>6</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17</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ET_OCT</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-0,18874954</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998135983"/>
                  </a:ext>
                </a:extLst>
              </a:tr>
              <a:tr h="140366">
                <a:tc>
                  <a:txBody>
                    <a:bodyPr/>
                    <a:lstStyle/>
                    <a:p>
                      <a:pPr algn="r" fontAlgn="b"/>
                      <a:r>
                        <a:rPr lang="fr-FR" sz="800" u="none" strike="noStrike">
                          <a:effectLst/>
                        </a:rPr>
                        <a:t>7</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5</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NDVI_OCT</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-0,18617741</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625714568"/>
                  </a:ext>
                </a:extLst>
              </a:tr>
              <a:tr h="140366">
                <a:tc>
                  <a:txBody>
                    <a:bodyPr/>
                    <a:lstStyle/>
                    <a:p>
                      <a:pPr algn="r" fontAlgn="b"/>
                      <a:r>
                        <a:rPr lang="fr-FR" sz="800" u="none" strike="noStrike">
                          <a:effectLst/>
                        </a:rPr>
                        <a:t>8</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24</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LST_NOV</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0,18340554</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658852474"/>
                  </a:ext>
                </a:extLst>
              </a:tr>
              <a:tr h="140366">
                <a:tc>
                  <a:txBody>
                    <a:bodyPr/>
                    <a:lstStyle/>
                    <a:p>
                      <a:pPr algn="r" fontAlgn="b"/>
                      <a:r>
                        <a:rPr lang="fr-FR" sz="800" u="none" strike="noStrike">
                          <a:effectLst/>
                        </a:rPr>
                        <a:t>9</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18</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ET_NOV</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-0,15923493</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059672742"/>
                  </a:ext>
                </a:extLst>
              </a:tr>
              <a:tr h="140366">
                <a:tc>
                  <a:txBody>
                    <a:bodyPr/>
                    <a:lstStyle/>
                    <a:p>
                      <a:pPr algn="r" fontAlgn="b"/>
                      <a:r>
                        <a:rPr lang="fr-FR" sz="800" u="none" strike="noStrike">
                          <a:effectLst/>
                        </a:rPr>
                        <a:t>10</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29</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dirty="0">
                          <a:effectLst/>
                        </a:rPr>
                        <a:t>RF_OCT</a:t>
                      </a:r>
                      <a:endParaRPr lang="fr-FR" sz="800" b="0" i="0" u="none" strike="noStrike" dirty="0">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-0,15062831</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969558223"/>
                  </a:ext>
                </a:extLst>
              </a:tr>
              <a:tr h="140366">
                <a:tc>
                  <a:txBody>
                    <a:bodyPr/>
                    <a:lstStyle/>
                    <a:p>
                      <a:pPr algn="r" fontAlgn="b"/>
                      <a:r>
                        <a:rPr lang="fr-FR" sz="800" u="none" strike="noStrike">
                          <a:effectLst/>
                        </a:rPr>
                        <a:t>11</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2</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dirty="0">
                          <a:effectLst/>
                        </a:rPr>
                        <a:t>NDVI_JUL</a:t>
                      </a:r>
                      <a:endParaRPr lang="fr-FR" sz="800" b="0" i="0" u="none" strike="noStrike" dirty="0">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-0,14671264</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504938239"/>
                  </a:ext>
                </a:extLst>
              </a:tr>
              <a:tr h="140366">
                <a:tc>
                  <a:txBody>
                    <a:bodyPr/>
                    <a:lstStyle/>
                    <a:p>
                      <a:pPr algn="r" fontAlgn="b"/>
                      <a:r>
                        <a:rPr lang="fr-FR" sz="800" u="none" strike="noStrike">
                          <a:effectLst/>
                        </a:rPr>
                        <a:t>12</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6</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NDVI_NOV</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-0,14576401</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491022712"/>
                  </a:ext>
                </a:extLst>
              </a:tr>
              <a:tr h="140366">
                <a:tc>
                  <a:txBody>
                    <a:bodyPr/>
                    <a:lstStyle/>
                    <a:p>
                      <a:pPr algn="r" fontAlgn="b"/>
                      <a:r>
                        <a:rPr lang="fr-FR" sz="800" u="none" strike="noStrike">
                          <a:effectLst/>
                        </a:rPr>
                        <a:t>13</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20</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LST_JUL</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0,13709344</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012221375"/>
                  </a:ext>
                </a:extLst>
              </a:tr>
              <a:tr h="140366">
                <a:tc>
                  <a:txBody>
                    <a:bodyPr/>
                    <a:lstStyle/>
                    <a:p>
                      <a:pPr algn="r" fontAlgn="b"/>
                      <a:r>
                        <a:rPr lang="fr-FR" sz="800" u="none" strike="noStrike">
                          <a:effectLst/>
                        </a:rPr>
                        <a:t>14</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14</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ET_JUL</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-0,13628161</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457630770"/>
                  </a:ext>
                </a:extLst>
              </a:tr>
              <a:tr h="140366">
                <a:tc>
                  <a:txBody>
                    <a:bodyPr/>
                    <a:lstStyle/>
                    <a:p>
                      <a:pPr algn="r" fontAlgn="b"/>
                      <a:r>
                        <a:rPr lang="fr-FR" sz="800" u="none" strike="noStrike">
                          <a:effectLst/>
                        </a:rPr>
                        <a:t>15</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19</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LST_JUN</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-0,12938977</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532168592"/>
                  </a:ext>
                </a:extLst>
              </a:tr>
              <a:tr h="140366">
                <a:tc>
                  <a:txBody>
                    <a:bodyPr/>
                    <a:lstStyle/>
                    <a:p>
                      <a:pPr algn="r" fontAlgn="b"/>
                      <a:r>
                        <a:rPr lang="fr-FR" sz="800" u="none" strike="noStrike">
                          <a:effectLst/>
                        </a:rPr>
                        <a:t>16</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11</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LAI_OCT</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-0,12577756</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3900507645"/>
                  </a:ext>
                </a:extLst>
              </a:tr>
              <a:tr h="140366">
                <a:tc>
                  <a:txBody>
                    <a:bodyPr/>
                    <a:lstStyle/>
                    <a:p>
                      <a:pPr algn="r" fontAlgn="b"/>
                      <a:r>
                        <a:rPr lang="fr-FR" sz="800" u="none" strike="noStrike">
                          <a:effectLst/>
                        </a:rPr>
                        <a:t>17</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12</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LAI_NOV</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-0,11901319</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3550012842"/>
                  </a:ext>
                </a:extLst>
              </a:tr>
              <a:tr h="140366">
                <a:tc>
                  <a:txBody>
                    <a:bodyPr/>
                    <a:lstStyle/>
                    <a:p>
                      <a:pPr algn="r" fontAlgn="b"/>
                      <a:r>
                        <a:rPr lang="fr-FR" sz="800" u="none" strike="noStrike">
                          <a:effectLst/>
                        </a:rPr>
                        <a:t>18</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28</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RF_SEP</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-0,11483692</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4265504772"/>
                  </a:ext>
                </a:extLst>
              </a:tr>
              <a:tr h="140366">
                <a:tc>
                  <a:txBody>
                    <a:bodyPr/>
                    <a:lstStyle/>
                    <a:p>
                      <a:pPr algn="r" fontAlgn="b"/>
                      <a:r>
                        <a:rPr lang="fr-FR" sz="800" u="none" strike="noStrike">
                          <a:effectLst/>
                        </a:rPr>
                        <a:t>19</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15</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ET_AUG</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-0,10308494</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390039296"/>
                  </a:ext>
                </a:extLst>
              </a:tr>
              <a:tr h="140366">
                <a:tc>
                  <a:txBody>
                    <a:bodyPr/>
                    <a:lstStyle/>
                    <a:p>
                      <a:pPr algn="r" fontAlgn="b"/>
                      <a:r>
                        <a:rPr lang="fr-FR" sz="800" u="none" strike="noStrike">
                          <a:effectLst/>
                        </a:rPr>
                        <a:t>20</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1</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NDVI_JUN</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-0,09314829</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799049287"/>
                  </a:ext>
                </a:extLst>
              </a:tr>
              <a:tr h="140366">
                <a:tc>
                  <a:txBody>
                    <a:bodyPr/>
                    <a:lstStyle/>
                    <a:p>
                      <a:pPr algn="r" fontAlgn="b"/>
                      <a:r>
                        <a:rPr lang="fr-FR" sz="800" u="none" strike="noStrike">
                          <a:effectLst/>
                        </a:rPr>
                        <a:t>21</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7</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LAI_JUN</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-0,09096856</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399463731"/>
                  </a:ext>
                </a:extLst>
              </a:tr>
              <a:tr h="140366">
                <a:tc>
                  <a:txBody>
                    <a:bodyPr/>
                    <a:lstStyle/>
                    <a:p>
                      <a:pPr algn="r" fontAlgn="b"/>
                      <a:r>
                        <a:rPr lang="fr-FR" sz="800" u="none" strike="noStrike">
                          <a:effectLst/>
                        </a:rPr>
                        <a:t>22</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30</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RF_NOV</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0,07731648</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039858149"/>
                  </a:ext>
                </a:extLst>
              </a:tr>
              <a:tr h="140366">
                <a:tc>
                  <a:txBody>
                    <a:bodyPr/>
                    <a:lstStyle/>
                    <a:p>
                      <a:pPr algn="r" fontAlgn="b"/>
                      <a:r>
                        <a:rPr lang="fr-FR" sz="800" u="none" strike="noStrike">
                          <a:effectLst/>
                        </a:rPr>
                        <a:t>23</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4</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NDVI_SEP</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-0,07329484</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614863479"/>
                  </a:ext>
                </a:extLst>
              </a:tr>
              <a:tr h="140366">
                <a:tc>
                  <a:txBody>
                    <a:bodyPr/>
                    <a:lstStyle/>
                    <a:p>
                      <a:pPr algn="r" fontAlgn="b"/>
                      <a:r>
                        <a:rPr lang="fr-FR" sz="800" u="none" strike="noStrike">
                          <a:effectLst/>
                        </a:rPr>
                        <a:t>24</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26</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RF_JUL</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-0,06649069</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937781974"/>
                  </a:ext>
                </a:extLst>
              </a:tr>
              <a:tr h="140366">
                <a:tc>
                  <a:txBody>
                    <a:bodyPr/>
                    <a:lstStyle/>
                    <a:p>
                      <a:pPr algn="r" fontAlgn="b"/>
                      <a:r>
                        <a:rPr lang="fr-FR" sz="800" u="none" strike="noStrike">
                          <a:effectLst/>
                        </a:rPr>
                        <a:t>25</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16</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ET_SEP</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-0,06343669</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228497148"/>
                  </a:ext>
                </a:extLst>
              </a:tr>
              <a:tr h="140366">
                <a:tc>
                  <a:txBody>
                    <a:bodyPr/>
                    <a:lstStyle/>
                    <a:p>
                      <a:pPr algn="r" fontAlgn="b"/>
                      <a:r>
                        <a:rPr lang="fr-FR" sz="800" u="none" strike="noStrike">
                          <a:effectLst/>
                        </a:rPr>
                        <a:t>26</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21</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LST_AUG</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0,0557078</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3081602767"/>
                  </a:ext>
                </a:extLst>
              </a:tr>
              <a:tr h="140366">
                <a:tc>
                  <a:txBody>
                    <a:bodyPr/>
                    <a:lstStyle/>
                    <a:p>
                      <a:pPr algn="r" fontAlgn="b"/>
                      <a:r>
                        <a:rPr lang="fr-FR" sz="800" u="none" strike="noStrike">
                          <a:effectLst/>
                        </a:rPr>
                        <a:t>27</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9</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LAI_AUG</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0,04684002</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082740027"/>
                  </a:ext>
                </a:extLst>
              </a:tr>
              <a:tr h="140366">
                <a:tc>
                  <a:txBody>
                    <a:bodyPr/>
                    <a:lstStyle/>
                    <a:p>
                      <a:pPr algn="r" fontAlgn="b"/>
                      <a:r>
                        <a:rPr lang="fr-FR" sz="800" u="none" strike="noStrike">
                          <a:effectLst/>
                        </a:rPr>
                        <a:t>28</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13</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ET_JUN</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-0,03154166</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550815036"/>
                  </a:ext>
                </a:extLst>
              </a:tr>
              <a:tr h="140366">
                <a:tc>
                  <a:txBody>
                    <a:bodyPr/>
                    <a:lstStyle/>
                    <a:p>
                      <a:pPr algn="r" fontAlgn="b"/>
                      <a:r>
                        <a:rPr lang="fr-FR" sz="800" u="none" strike="noStrike">
                          <a:effectLst/>
                        </a:rPr>
                        <a:t>29</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10</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LAI_SEP</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0,01854406</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423539372"/>
                  </a:ext>
                </a:extLst>
              </a:tr>
              <a:tr h="140366">
                <a:tc>
                  <a:txBody>
                    <a:bodyPr/>
                    <a:lstStyle/>
                    <a:p>
                      <a:pPr algn="r" fontAlgn="b"/>
                      <a:r>
                        <a:rPr lang="fr-FR" sz="800" u="none" strike="noStrike">
                          <a:effectLst/>
                        </a:rPr>
                        <a:t>30</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3</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NDVI_AUG</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dirty="0">
                          <a:effectLst/>
                        </a:rPr>
                        <a:t>0,00880701</a:t>
                      </a:r>
                      <a:endParaRPr lang="fr-FR" sz="800" b="0" i="0" u="none" strike="noStrike" dirty="0">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4210369455"/>
                  </a:ext>
                </a:extLst>
              </a:tr>
            </a:tbl>
          </a:graphicData>
        </a:graphic>
      </p:graphicFrame>
      <p:sp>
        <p:nvSpPr>
          <p:cNvPr id="14" name="ZoneTexte 13">
            <a:extLst>
              <a:ext uri="{FF2B5EF4-FFF2-40B4-BE49-F238E27FC236}">
                <a16:creationId xmlns:a16="http://schemas.microsoft.com/office/drawing/2014/main" id="{72B28BFE-2913-6575-A0BC-D509DD712901}"/>
              </a:ext>
            </a:extLst>
          </p:cNvPr>
          <p:cNvSpPr txBox="1"/>
          <p:nvPr/>
        </p:nvSpPr>
        <p:spPr>
          <a:xfrm>
            <a:off x="1973432" y="3672677"/>
            <a:ext cx="6094520" cy="2585323"/>
          </a:xfrm>
          <a:prstGeom prst="rect">
            <a:avLst/>
          </a:prstGeom>
          <a:noFill/>
        </p:spPr>
        <p:txBody>
          <a:bodyPr wrap="square">
            <a:spAutoFit/>
          </a:bodyPr>
          <a:lstStyle/>
          <a:p>
            <a:pPr marL="0" indent="0" algn="just">
              <a:buNone/>
            </a:pPr>
            <a:r>
              <a:rPr lang="en-US" sz="1800" dirty="0"/>
              <a:t>The ranking is based on the absolute value of the correlation between the target and the features because decorrelations are as important as correlations (an interesting feature is a feature that is farthest from 0, on the negative or positive side). Here, the feature that seems to be the most interesting for a model is the June rainfall feature which is however a decorrelation (the less it rains in June, the higher the yield).</a:t>
            </a:r>
            <a:endParaRPr lang="fr-FR" sz="1800" dirty="0"/>
          </a:p>
        </p:txBody>
      </p:sp>
    </p:spTree>
    <p:extLst>
      <p:ext uri="{BB962C8B-B14F-4D97-AF65-F5344CB8AC3E}">
        <p14:creationId xmlns:p14="http://schemas.microsoft.com/office/powerpoint/2010/main" val="1713983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en-US" sz="3200"/>
              <a:t>Correlation between the yield of year N and the yield of year N-1 / N-2</a:t>
            </a:r>
            <a:endParaRPr lang="fr-FR" sz="3200" dirty="0"/>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74105"/>
            <a:ext cx="2743200" cy="365125"/>
          </a:xfrm>
        </p:spPr>
        <p:txBody>
          <a:bodyPr rtlCol="0"/>
          <a:lstStyle/>
          <a:p>
            <a:pPr rtl="0"/>
            <a:fld id="{D8DA9DAA-006C-4F4B-980E-E3DF019B24E2}" type="slidenum">
              <a:rPr lang="fr-FR" b="1" cap="all" spc="100" smtClean="0">
                <a:solidFill>
                  <a:schemeClr val="accent2"/>
                </a:solidFill>
              </a:rPr>
              <a:t>9</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a:xfrm>
            <a:off x="838200" y="1798992"/>
            <a:ext cx="10515600" cy="4351338"/>
          </a:xfrm>
        </p:spPr>
        <p:txBody>
          <a:bodyPr>
            <a:normAutofit/>
          </a:bodyPr>
          <a:lstStyle/>
          <a:p>
            <a:pPr marL="0" indent="0">
              <a:buNone/>
            </a:pPr>
            <a:r>
              <a:rPr lang="fr-FR" dirty="0"/>
              <a:t>Code :</a:t>
            </a:r>
          </a:p>
          <a:p>
            <a:pPr marL="0" indent="0">
              <a:buNone/>
            </a:pPr>
            <a:endParaRPr lang="fr-FR" dirty="0"/>
          </a:p>
          <a:p>
            <a:pPr marL="0" indent="0">
              <a:buNone/>
            </a:pPr>
            <a:endParaRPr lang="fr-FR" dirty="0"/>
          </a:p>
          <a:p>
            <a:pPr marL="0" indent="0">
              <a:buNone/>
            </a:pPr>
            <a:r>
              <a:rPr lang="fr-FR" dirty="0"/>
              <a:t>Output :</a:t>
            </a:r>
          </a:p>
          <a:p>
            <a:pPr marL="0" indent="0">
              <a:buNone/>
            </a:pPr>
            <a:endParaRPr lang="fr-FR" dirty="0"/>
          </a:p>
          <a:p>
            <a:pPr marL="0" indent="0">
              <a:buNone/>
            </a:pPr>
            <a:r>
              <a:rPr lang="fr-FR" dirty="0"/>
              <a:t>Note : </a:t>
            </a:r>
          </a:p>
        </p:txBody>
      </p:sp>
      <p:pic>
        <p:nvPicPr>
          <p:cNvPr id="7" name="Image 6">
            <a:extLst>
              <a:ext uri="{FF2B5EF4-FFF2-40B4-BE49-F238E27FC236}">
                <a16:creationId xmlns:a16="http://schemas.microsoft.com/office/drawing/2014/main" id="{682FA31A-A55E-42B6-7FD5-18F5E0177622}"/>
              </a:ext>
            </a:extLst>
          </p:cNvPr>
          <p:cNvPicPr>
            <a:picLocks noChangeAspect="1"/>
          </p:cNvPicPr>
          <p:nvPr/>
        </p:nvPicPr>
        <p:blipFill>
          <a:blip r:embed="rId3"/>
          <a:stretch>
            <a:fillRect/>
          </a:stretch>
        </p:blipFill>
        <p:spPr>
          <a:xfrm>
            <a:off x="2105025" y="1771927"/>
            <a:ext cx="7981950" cy="1685925"/>
          </a:xfrm>
          <a:prstGeom prst="rect">
            <a:avLst/>
          </a:prstGeom>
        </p:spPr>
      </p:pic>
      <p:pic>
        <p:nvPicPr>
          <p:cNvPr id="10" name="Image 9">
            <a:extLst>
              <a:ext uri="{FF2B5EF4-FFF2-40B4-BE49-F238E27FC236}">
                <a16:creationId xmlns:a16="http://schemas.microsoft.com/office/drawing/2014/main" id="{8888C0E1-926C-81D8-DE36-A7079405E5FA}"/>
              </a:ext>
            </a:extLst>
          </p:cNvPr>
          <p:cNvPicPr>
            <a:picLocks noChangeAspect="1"/>
          </p:cNvPicPr>
          <p:nvPr/>
        </p:nvPicPr>
        <p:blipFill>
          <a:blip r:embed="rId4"/>
          <a:stretch>
            <a:fillRect/>
          </a:stretch>
        </p:blipFill>
        <p:spPr>
          <a:xfrm>
            <a:off x="2336630" y="3429000"/>
            <a:ext cx="5476875" cy="342900"/>
          </a:xfrm>
          <a:prstGeom prst="rect">
            <a:avLst/>
          </a:prstGeom>
        </p:spPr>
      </p:pic>
      <p:sp>
        <p:nvSpPr>
          <p:cNvPr id="12" name="ZoneTexte 11">
            <a:extLst>
              <a:ext uri="{FF2B5EF4-FFF2-40B4-BE49-F238E27FC236}">
                <a16:creationId xmlns:a16="http://schemas.microsoft.com/office/drawing/2014/main" id="{37D197EE-5D04-C48B-47E8-CD18CCD9B6D9}"/>
              </a:ext>
            </a:extLst>
          </p:cNvPr>
          <p:cNvSpPr txBox="1"/>
          <p:nvPr/>
        </p:nvSpPr>
        <p:spPr>
          <a:xfrm>
            <a:off x="2027807" y="4412176"/>
            <a:ext cx="8714174" cy="646331"/>
          </a:xfrm>
          <a:prstGeom prst="rect">
            <a:avLst/>
          </a:prstGeom>
          <a:noFill/>
        </p:spPr>
        <p:txBody>
          <a:bodyPr wrap="square">
            <a:spAutoFit/>
          </a:bodyPr>
          <a:lstStyle/>
          <a:p>
            <a:r>
              <a:rPr lang="fr-FR" dirty="0" err="1"/>
              <a:t>We</a:t>
            </a:r>
            <a:r>
              <a:rPr lang="fr-FR" dirty="0"/>
              <a:t> notice </a:t>
            </a:r>
            <a:r>
              <a:rPr lang="fr-FR" dirty="0" err="1"/>
              <a:t>that</a:t>
            </a:r>
            <a:r>
              <a:rPr lang="fr-FR" dirty="0"/>
              <a:t> the </a:t>
            </a:r>
            <a:r>
              <a:rPr lang="fr-FR" dirty="0" err="1"/>
              <a:t>correlation</a:t>
            </a:r>
            <a:r>
              <a:rPr lang="fr-FR" dirty="0"/>
              <a:t> </a:t>
            </a:r>
            <a:r>
              <a:rPr lang="fr-FR" dirty="0" err="1"/>
              <a:t>between</a:t>
            </a:r>
            <a:r>
              <a:rPr lang="fr-FR" dirty="0"/>
              <a:t> the </a:t>
            </a:r>
            <a:r>
              <a:rPr lang="fr-FR" dirty="0" err="1"/>
              <a:t>yields</a:t>
            </a:r>
            <a:r>
              <a:rPr lang="fr-FR" dirty="0"/>
              <a:t> of </a:t>
            </a:r>
            <a:r>
              <a:rPr lang="fr-FR" dirty="0" err="1"/>
              <a:t>years</a:t>
            </a:r>
            <a:r>
              <a:rPr lang="fr-FR" dirty="0"/>
              <a:t> N and N-2 </a:t>
            </a:r>
            <a:r>
              <a:rPr lang="fr-FR" dirty="0" err="1"/>
              <a:t>is</a:t>
            </a:r>
            <a:r>
              <a:rPr lang="fr-FR" dirty="0"/>
              <a:t> </a:t>
            </a:r>
            <a:r>
              <a:rPr lang="fr-FR" dirty="0" err="1"/>
              <a:t>strong</a:t>
            </a:r>
            <a:r>
              <a:rPr lang="fr-FR" dirty="0"/>
              <a:t> and </a:t>
            </a:r>
            <a:r>
              <a:rPr lang="fr-FR" dirty="0" err="1"/>
              <a:t>better</a:t>
            </a:r>
            <a:r>
              <a:rPr lang="fr-FR" dirty="0"/>
              <a:t> </a:t>
            </a:r>
            <a:r>
              <a:rPr lang="fr-FR" dirty="0" err="1"/>
              <a:t>than</a:t>
            </a:r>
            <a:r>
              <a:rPr lang="fr-FR" dirty="0"/>
              <a:t> </a:t>
            </a:r>
            <a:r>
              <a:rPr lang="fr-FR" dirty="0" err="1"/>
              <a:t>any</a:t>
            </a:r>
            <a:r>
              <a:rPr lang="fr-FR" dirty="0"/>
              <a:t> </a:t>
            </a:r>
            <a:r>
              <a:rPr lang="fr-FR" dirty="0" err="1"/>
              <a:t>other</a:t>
            </a:r>
            <a:r>
              <a:rPr lang="fr-FR" dirty="0"/>
              <a:t> </a:t>
            </a:r>
            <a:r>
              <a:rPr lang="fr-FR" dirty="0" err="1"/>
              <a:t>features</a:t>
            </a:r>
            <a:r>
              <a:rPr lang="fr-FR" dirty="0"/>
              <a:t>.</a:t>
            </a:r>
          </a:p>
        </p:txBody>
      </p:sp>
    </p:spTree>
    <p:extLst>
      <p:ext uri="{BB962C8B-B14F-4D97-AF65-F5344CB8AC3E}">
        <p14:creationId xmlns:p14="http://schemas.microsoft.com/office/powerpoint/2010/main" val="2531413425"/>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68169560.tgt.Office_48167117_TF89338750_Win32_OJ107391201.potx" id="{1C224FCB-FAC2-4FCD-A27F-E93ABE855DC1}" vid="{2BD8131D-7735-4690-88D8-2BC40D8B419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{23C60543-CC1E-4950-BB25-B5727F20726F}tf89338750_win32</Template>
  <TotalTime>2038</TotalTime>
  <Words>2280</Words>
  <Application>Microsoft Office PowerPoint</Application>
  <PresentationFormat>Grand écran</PresentationFormat>
  <Paragraphs>433</Paragraphs>
  <Slides>37</Slides>
  <Notes>35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37</vt:i4>
      </vt:variant>
    </vt:vector>
  </HeadingPairs>
  <TitlesOfParts>
    <vt:vector size="43" baseType="lpstr">
      <vt:lpstr>Arial</vt:lpstr>
      <vt:lpstr>Calibri</vt:lpstr>
      <vt:lpstr>Courier New</vt:lpstr>
      <vt:lpstr>Univers</vt:lpstr>
      <vt:lpstr>Wingdings</vt:lpstr>
      <vt:lpstr>GradientUnivers</vt:lpstr>
      <vt:lpstr>Data Challenge Phase 2</vt:lpstr>
      <vt:lpstr>Table of contents</vt:lpstr>
      <vt:lpstr>Introduction</vt:lpstr>
      <vt:lpstr>Understanding of the data</vt:lpstr>
      <vt:lpstr>Cleaning of the data</vt:lpstr>
      <vt:lpstr>FEATURE SELECTION ANALYSIS</vt:lpstr>
      <vt:lpstr>Correlation between numerical variables</vt:lpstr>
      <vt:lpstr>Ranking of variables based on their correlation</vt:lpstr>
      <vt:lpstr>Correlation between the yield of year N and the yield of year N-1 / N-2</vt:lpstr>
      <vt:lpstr>Feature selection : Advanced method (Variance threshold) </vt:lpstr>
      <vt:lpstr>Feature selection for regression : Advanced method (SGDClassifier) </vt:lpstr>
      <vt:lpstr>Feature selection for classification : Advanced method (Chi square) </vt:lpstr>
      <vt:lpstr>TIME SERIES ANALYSIS</vt:lpstr>
      <vt:lpstr>Yields vs time</vt:lpstr>
      <vt:lpstr>NDVI vs time</vt:lpstr>
      <vt:lpstr>LAI vs time</vt:lpstr>
      <vt:lpstr>ET vs time</vt:lpstr>
      <vt:lpstr>LST vs time</vt:lpstr>
      <vt:lpstr>RF vs time</vt:lpstr>
      <vt:lpstr>Observations</vt:lpstr>
      <vt:lpstr>MACHINE LEARNING</vt:lpstr>
      <vt:lpstr>Usable models</vt:lpstr>
      <vt:lpstr>Selected model</vt:lpstr>
      <vt:lpstr>Why the K-nearest neighbors model could work ?</vt:lpstr>
      <vt:lpstr>K-nearest neighbors model</vt:lpstr>
      <vt:lpstr>Train set, test set, training and first score</vt:lpstr>
      <vt:lpstr>Hyperparameters selection using Cross validation</vt:lpstr>
      <vt:lpstr>Validation Curve </vt:lpstr>
      <vt:lpstr>Hyperparameters selection using GridSearchCV + Cross validation </vt:lpstr>
      <vt:lpstr>Model’s accuracy</vt:lpstr>
      <vt:lpstr>Learning Curve</vt:lpstr>
      <vt:lpstr>Best Model</vt:lpstr>
      <vt:lpstr>Best Model : Learning Curve</vt:lpstr>
      <vt:lpstr>Function to predict yield using the best model</vt:lpstr>
      <vt:lpstr>RESOURCES</vt:lpstr>
      <vt:lpstr>Publish on Ocean Market </vt:lpstr>
      <vt:lpstr>GitHub repository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Galaxie</dc:title>
  <dc:creator>Tom Pol</dc:creator>
  <cp:lastModifiedBy>Tom Pol</cp:lastModifiedBy>
  <cp:revision>83</cp:revision>
  <dcterms:created xsi:type="dcterms:W3CDTF">2022-09-29T12:49:11Z</dcterms:created>
  <dcterms:modified xsi:type="dcterms:W3CDTF">2022-10-03T04:19:39Z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